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57" r:id="rId6"/>
    <p:sldId id="258" r:id="rId7"/>
    <p:sldId id="259"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34AF9237-4274-4C4C-9349-91FECB22459F}" type="datetimeFigureOut">
              <a:rPr lang="tr-TR" smtClean="0"/>
              <a:pPr/>
              <a:t>17.01.2017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FB5AD1D5-1B8D-4569-8F1C-4BBF47C921F2}"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4AF9237-4274-4C4C-9349-91FECB22459F}" type="datetimeFigureOut">
              <a:rPr lang="tr-TR" smtClean="0"/>
              <a:pPr/>
              <a:t>17.01.2017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B5AD1D5-1B8D-4569-8F1C-4BBF47C921F2}" type="slidenum">
              <a:rPr lang="tr-TR" smtClean="0"/>
              <a:pPr/>
              <a:t>‹#›</a:t>
            </a:fld>
            <a:endParaRPr lang="tr-T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4AF9237-4274-4C4C-9349-91FECB22459F}" type="datetimeFigureOut">
              <a:rPr lang="tr-TR" smtClean="0"/>
              <a:pPr/>
              <a:t>17.01.2017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B5AD1D5-1B8D-4569-8F1C-4BBF47C921F2}" type="slidenum">
              <a:rPr lang="tr-TR" smtClean="0"/>
              <a:pPr/>
              <a:t>‹#›</a:t>
            </a:fld>
            <a:endParaRPr lang="tr-T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34AF9237-4274-4C4C-9349-91FECB22459F}" type="datetimeFigureOut">
              <a:rPr lang="tr-TR" smtClean="0"/>
              <a:pPr/>
              <a:t>17.01.2017</a:t>
            </a:fld>
            <a:endParaRPr lang="tr-TR"/>
          </a:p>
        </p:txBody>
      </p:sp>
      <p:sp>
        <p:nvSpPr>
          <p:cNvPr id="9" name="8 Slayt Numarası Yer Tutucusu"/>
          <p:cNvSpPr>
            <a:spLocks noGrp="1"/>
          </p:cNvSpPr>
          <p:nvPr>
            <p:ph type="sldNum" sz="quarter" idx="15"/>
          </p:nvPr>
        </p:nvSpPr>
        <p:spPr/>
        <p:txBody>
          <a:bodyPr rtlCol="0"/>
          <a:lstStyle/>
          <a:p>
            <a:fld id="{FB5AD1D5-1B8D-4569-8F1C-4BBF47C921F2}"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34AF9237-4274-4C4C-9349-91FECB22459F}" type="datetimeFigureOut">
              <a:rPr lang="tr-TR" smtClean="0"/>
              <a:pPr/>
              <a:t>17.01.2017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FB5AD1D5-1B8D-4569-8F1C-4BBF47C921F2}"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34AF9237-4274-4C4C-9349-91FECB22459F}" type="datetimeFigureOut">
              <a:rPr lang="tr-TR" smtClean="0"/>
              <a:pPr/>
              <a:t>17.01.2017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B5AD1D5-1B8D-4569-8F1C-4BBF47C921F2}"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34AF9237-4274-4C4C-9349-91FECB22459F}" type="datetimeFigureOut">
              <a:rPr lang="tr-TR" smtClean="0"/>
              <a:pPr/>
              <a:t>17.01.2017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B5AD1D5-1B8D-4569-8F1C-4BBF47C921F2}"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34AF9237-4274-4C4C-9349-91FECB22459F}" type="datetimeFigureOut">
              <a:rPr lang="tr-TR" smtClean="0"/>
              <a:pPr/>
              <a:t>17.01.2017</a:t>
            </a:fld>
            <a:endParaRPr lang="tr-TR"/>
          </a:p>
        </p:txBody>
      </p:sp>
      <p:sp>
        <p:nvSpPr>
          <p:cNvPr id="7" name="6 Slayt Numarası Yer Tutucusu"/>
          <p:cNvSpPr>
            <a:spLocks noGrp="1"/>
          </p:cNvSpPr>
          <p:nvPr>
            <p:ph type="sldNum" sz="quarter" idx="11"/>
          </p:nvPr>
        </p:nvSpPr>
        <p:spPr/>
        <p:txBody>
          <a:bodyPr rtlCol="0"/>
          <a:lstStyle/>
          <a:p>
            <a:fld id="{FB5AD1D5-1B8D-4569-8F1C-4BBF47C921F2}"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4AF9237-4274-4C4C-9349-91FECB22459F}" type="datetimeFigureOut">
              <a:rPr lang="tr-TR" smtClean="0"/>
              <a:pPr/>
              <a:t>17.01.2017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B5AD1D5-1B8D-4569-8F1C-4BBF47C921F2}" type="slidenum">
              <a:rPr lang="tr-TR" smtClean="0"/>
              <a:pPr/>
              <a:t>‹#›</a:t>
            </a:fld>
            <a:endParaRPr lang="tr-T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34AF9237-4274-4C4C-9349-91FECB22459F}" type="datetimeFigureOut">
              <a:rPr lang="tr-TR" smtClean="0"/>
              <a:pPr/>
              <a:t>17.01.2017</a:t>
            </a:fld>
            <a:endParaRPr lang="tr-TR"/>
          </a:p>
        </p:txBody>
      </p:sp>
      <p:sp>
        <p:nvSpPr>
          <p:cNvPr id="22" name="21 Slayt Numarası Yer Tutucusu"/>
          <p:cNvSpPr>
            <a:spLocks noGrp="1"/>
          </p:cNvSpPr>
          <p:nvPr>
            <p:ph type="sldNum" sz="quarter" idx="15"/>
          </p:nvPr>
        </p:nvSpPr>
        <p:spPr/>
        <p:txBody>
          <a:bodyPr rtlCol="0"/>
          <a:lstStyle/>
          <a:p>
            <a:fld id="{FB5AD1D5-1B8D-4569-8F1C-4BBF47C921F2}"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34AF9237-4274-4C4C-9349-91FECB22459F}" type="datetimeFigureOut">
              <a:rPr lang="tr-TR" smtClean="0"/>
              <a:pPr/>
              <a:t>17.01.2017</a:t>
            </a:fld>
            <a:endParaRPr lang="tr-TR"/>
          </a:p>
        </p:txBody>
      </p:sp>
      <p:sp>
        <p:nvSpPr>
          <p:cNvPr id="18" name="17 Slayt Numarası Yer Tutucusu"/>
          <p:cNvSpPr>
            <a:spLocks noGrp="1"/>
          </p:cNvSpPr>
          <p:nvPr>
            <p:ph type="sldNum" sz="quarter" idx="11"/>
          </p:nvPr>
        </p:nvSpPr>
        <p:spPr/>
        <p:txBody>
          <a:bodyPr rtlCol="0"/>
          <a:lstStyle/>
          <a:p>
            <a:fld id="{FB5AD1D5-1B8D-4569-8F1C-4BBF47C921F2}"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4AF9237-4274-4C4C-9349-91FECB22459F}" type="datetimeFigureOut">
              <a:rPr lang="tr-TR" smtClean="0"/>
              <a:pPr/>
              <a:t>17.01.2017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B5AD1D5-1B8D-4569-8F1C-4BBF47C921F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testimiz.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testimiz.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testimiz.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123728" y="1196752"/>
            <a:ext cx="6500842" cy="3946190"/>
          </a:xfrm>
        </p:spPr>
        <p:txBody>
          <a:bodyPr>
            <a:normAutofit/>
          </a:bodyPr>
          <a:lstStyle/>
          <a:p>
            <a:pPr algn="ctr"/>
            <a:r>
              <a:rPr lang="tr-TR" sz="6000" dirty="0" smtClean="0"/>
              <a:t>7. SINIFLAR BİLGİ YARIŞMASINA HOŞGELDİNİZ</a:t>
            </a:r>
            <a:endParaRPr lang="tr-TR" sz="60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908720"/>
            <a:ext cx="7931224" cy="5565232"/>
          </a:xfrm>
        </p:spPr>
        <p:txBody>
          <a:bodyPr/>
          <a:lstStyle/>
          <a:p>
            <a:pPr>
              <a:buFont typeface="Wingdings" pitchFamily="2" charset="2"/>
              <a:buNone/>
            </a:pPr>
            <a:r>
              <a:rPr lang="tr-TR" dirty="0" smtClean="0"/>
              <a:t>3) </a:t>
            </a:r>
            <a:r>
              <a:rPr lang="tr-TR" b="1" dirty="0" smtClean="0"/>
              <a:t>Osmanlıda denizcilik faaliyetleri ve ilk donanmanın kurulması süreci aşağıdaki beyliklerden hangisinin alınmasıyla başlamıştır?</a:t>
            </a:r>
            <a:endParaRPr lang="tr-TR" dirty="0" smtClean="0"/>
          </a:p>
          <a:p>
            <a:pPr>
              <a:buFont typeface="Wingdings" pitchFamily="2" charset="2"/>
              <a:buNone/>
            </a:pPr>
            <a:endParaRPr lang="tr-TR" dirty="0" smtClean="0"/>
          </a:p>
          <a:p>
            <a:pPr>
              <a:buFont typeface="Wingdings" pitchFamily="2" charset="2"/>
              <a:buNone/>
            </a:pPr>
            <a:r>
              <a:rPr lang="tr-TR" dirty="0" smtClean="0"/>
              <a:t>A) Çaka Beyliği</a:t>
            </a:r>
          </a:p>
          <a:p>
            <a:pPr>
              <a:buFont typeface="Wingdings" pitchFamily="2" charset="2"/>
              <a:buNone/>
            </a:pPr>
            <a:r>
              <a:rPr lang="tr-TR" dirty="0" smtClean="0"/>
              <a:t>B) </a:t>
            </a:r>
            <a:r>
              <a:rPr lang="tr-TR" dirty="0" err="1" smtClean="0"/>
              <a:t>Candaroğulları</a:t>
            </a:r>
            <a:endParaRPr lang="tr-TR" dirty="0" smtClean="0"/>
          </a:p>
          <a:p>
            <a:pPr>
              <a:buFont typeface="Wingdings" pitchFamily="2" charset="2"/>
              <a:buNone/>
            </a:pPr>
            <a:r>
              <a:rPr lang="tr-TR" dirty="0" smtClean="0"/>
              <a:t>C) </a:t>
            </a:r>
            <a:r>
              <a:rPr lang="tr-TR" dirty="0" err="1" smtClean="0"/>
              <a:t>Aydınoğulları</a:t>
            </a:r>
            <a:endParaRPr lang="tr-TR" dirty="0" smtClean="0"/>
          </a:p>
          <a:p>
            <a:pPr>
              <a:buFont typeface="Wingdings" pitchFamily="2" charset="2"/>
              <a:buNone/>
            </a:pPr>
            <a:r>
              <a:rPr lang="tr-TR" dirty="0" smtClean="0"/>
              <a:t>D) </a:t>
            </a:r>
            <a:r>
              <a:rPr lang="tr-TR" dirty="0" err="1" smtClean="0"/>
              <a:t>Karesioğulları</a:t>
            </a:r>
            <a:endParaRPr lang="tr-TR" dirty="0" smtClean="0"/>
          </a:p>
          <a:p>
            <a:endParaRPr lang="tr-TR" dirty="0" smtClean="0"/>
          </a:p>
          <a:p>
            <a:endParaRPr lang="tr-TR"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f1.jpg"/>
          <p:cNvPicPr>
            <a:picLocks noGrp="1" noChangeAspect="1"/>
          </p:cNvPicPr>
          <p:nvPr>
            <p:ph sz="quarter" idx="1"/>
          </p:nvPr>
        </p:nvPicPr>
        <p:blipFill>
          <a:blip r:embed="rId2" cstate="print"/>
          <a:stretch>
            <a:fillRect/>
          </a:stretch>
        </p:blipFill>
        <p:spPr>
          <a:xfrm>
            <a:off x="0" y="0"/>
            <a:ext cx="9144000" cy="6858000"/>
          </a:xfrm>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f2.jpg"/>
          <p:cNvPicPr>
            <a:picLocks noGrp="1" noChangeAspect="1"/>
          </p:cNvPicPr>
          <p:nvPr>
            <p:ph sz="quarter" idx="1"/>
          </p:nvPr>
        </p:nvPicPr>
        <p:blipFill>
          <a:blip r:embed="rId2" cstate="print"/>
          <a:stretch>
            <a:fillRect/>
          </a:stretch>
        </p:blipFill>
        <p:spPr>
          <a:xfrm>
            <a:off x="0" y="0"/>
            <a:ext cx="9144000" cy="6858000"/>
          </a:xfrm>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f3.jpg"/>
          <p:cNvPicPr>
            <a:picLocks noGrp="1" noChangeAspect="1"/>
          </p:cNvPicPr>
          <p:nvPr>
            <p:ph sz="quarter" idx="1"/>
          </p:nvPr>
        </p:nvPicPr>
        <p:blipFill>
          <a:blip r:embed="rId2" cstate="print"/>
          <a:stretch>
            <a:fillRect/>
          </a:stretch>
        </p:blipFill>
        <p:spPr>
          <a:xfrm>
            <a:off x="0" y="0"/>
            <a:ext cx="9144000" cy="6858000"/>
          </a:xfrm>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p:cNvPicPr>
            <a:picLocks noGrp="1"/>
          </p:cNvPicPr>
          <p:nvPr>
            <p:ph sz="quarter"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844824"/>
            <a:ext cx="8291264" cy="3816424"/>
          </a:xfrm>
        </p:spPr>
        <p:txBody>
          <a:bodyPr/>
          <a:lstStyle/>
          <a:p>
            <a:pPr marL="0" lvl="0" indent="0" fontAlgn="base">
              <a:spcBef>
                <a:spcPct val="0"/>
              </a:spcBef>
              <a:spcAft>
                <a:spcPct val="0"/>
              </a:spcAft>
              <a:buClrTx/>
              <a:buSzTx/>
              <a:buNone/>
            </a:pPr>
            <a:r>
              <a:rPr lang="tr-TR" dirty="0" smtClean="0">
                <a:latin typeface="Arial" pitchFamily="34" charset="0"/>
                <a:ea typeface="Calibri" pitchFamily="34" charset="0"/>
                <a:cs typeface="Arial" pitchFamily="34" charset="0"/>
              </a:rPr>
              <a:t>Aşağıda verilen eşleştirmelerden hangisi </a:t>
            </a:r>
            <a:r>
              <a:rPr lang="tr-TR" b="1" dirty="0" smtClean="0">
                <a:latin typeface="Arial" pitchFamily="34" charset="0"/>
                <a:ea typeface="Calibri" pitchFamily="34" charset="0"/>
                <a:cs typeface="Arial" pitchFamily="34" charset="0"/>
              </a:rPr>
              <a:t>yanlıştır?</a:t>
            </a:r>
          </a:p>
          <a:p>
            <a:pPr marL="0" lvl="0" indent="0" fontAlgn="base">
              <a:spcBef>
                <a:spcPct val="0"/>
              </a:spcBef>
              <a:spcAft>
                <a:spcPct val="0"/>
              </a:spcAft>
              <a:buClrTx/>
              <a:buSzTx/>
              <a:buNone/>
            </a:pPr>
            <a:endParaRPr lang="tr-TR"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tr-TR" dirty="0" smtClean="0">
                <a:solidFill>
                  <a:srgbClr val="000000"/>
                </a:solidFill>
                <a:latin typeface="Arial" pitchFamily="34" charset="0"/>
                <a:cs typeface="Arial" pitchFamily="34" charset="0"/>
              </a:rPr>
              <a:t>A) </a:t>
            </a:r>
            <a:r>
              <a:rPr lang="tr-TR" dirty="0" err="1" smtClean="0">
                <a:solidFill>
                  <a:srgbClr val="000000"/>
                </a:solidFill>
                <a:latin typeface="Arial" pitchFamily="34" charset="0"/>
                <a:cs typeface="Arial" pitchFamily="34" charset="0"/>
              </a:rPr>
              <a:t>Horse</a:t>
            </a:r>
            <a:r>
              <a:rPr lang="tr-TR" dirty="0" smtClean="0">
                <a:solidFill>
                  <a:srgbClr val="000000"/>
                </a:solidFill>
                <a:latin typeface="Arial" pitchFamily="34" charset="0"/>
                <a:cs typeface="Arial" pitchFamily="34" charset="0"/>
              </a:rPr>
              <a:t> </a:t>
            </a:r>
            <a:r>
              <a:rPr lang="tr-TR" dirty="0" err="1" smtClean="0">
                <a:solidFill>
                  <a:srgbClr val="000000"/>
                </a:solidFill>
                <a:latin typeface="Arial" pitchFamily="34" charset="0"/>
                <a:cs typeface="Arial" pitchFamily="34" charset="0"/>
              </a:rPr>
              <a:t>riding</a:t>
            </a:r>
            <a:r>
              <a:rPr lang="tr-TR" dirty="0" smtClean="0">
                <a:solidFill>
                  <a:srgbClr val="000000"/>
                </a:solidFill>
                <a:latin typeface="Arial" pitchFamily="34" charset="0"/>
                <a:cs typeface="Arial" pitchFamily="34" charset="0"/>
              </a:rPr>
              <a:t> - </a:t>
            </a:r>
            <a:r>
              <a:rPr lang="tr-TR" dirty="0" err="1" smtClean="0">
                <a:latin typeface="Arial" pitchFamily="34" charset="0"/>
                <a:cs typeface="Arial" pitchFamily="34" charset="0"/>
              </a:rPr>
              <a:t>Individual</a:t>
            </a:r>
            <a:r>
              <a:rPr lang="tr-TR" dirty="0" smtClean="0">
                <a:latin typeface="Arial" pitchFamily="34" charset="0"/>
                <a:cs typeface="Arial" pitchFamily="34" charset="0"/>
              </a:rPr>
              <a:t> </a:t>
            </a:r>
            <a:r>
              <a:rPr lang="tr-TR" dirty="0" err="1" smtClean="0">
                <a:latin typeface="Arial" pitchFamily="34" charset="0"/>
                <a:cs typeface="Arial" pitchFamily="34" charset="0"/>
              </a:rPr>
              <a:t>sport</a:t>
            </a:r>
            <a:endParaRPr lang="tr-TR"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tr-TR" dirty="0" smtClean="0">
                <a:solidFill>
                  <a:srgbClr val="000000"/>
                </a:solidFill>
                <a:latin typeface="Arial" pitchFamily="34" charset="0"/>
                <a:cs typeface="Arial" pitchFamily="34" charset="0"/>
              </a:rPr>
              <a:t>B) </a:t>
            </a:r>
            <a:r>
              <a:rPr lang="tr-TR" dirty="0" err="1" smtClean="0">
                <a:solidFill>
                  <a:srgbClr val="000000"/>
                </a:solidFill>
                <a:latin typeface="Arial" pitchFamily="34" charset="0"/>
                <a:cs typeface="Arial" pitchFamily="34" charset="0"/>
              </a:rPr>
              <a:t>Cycling</a:t>
            </a:r>
            <a:r>
              <a:rPr lang="tr-TR" dirty="0" smtClean="0">
                <a:solidFill>
                  <a:srgbClr val="000000"/>
                </a:solidFill>
                <a:latin typeface="Arial" pitchFamily="34" charset="0"/>
                <a:cs typeface="Arial" pitchFamily="34" charset="0"/>
              </a:rPr>
              <a:t> - </a:t>
            </a:r>
            <a:r>
              <a:rPr lang="tr-TR" dirty="0" err="1" smtClean="0">
                <a:latin typeface="Arial" pitchFamily="34" charset="0"/>
                <a:cs typeface="Arial" pitchFamily="34" charset="0"/>
              </a:rPr>
              <a:t>Outdoor</a:t>
            </a:r>
            <a:r>
              <a:rPr lang="tr-TR" dirty="0" smtClean="0">
                <a:latin typeface="Arial" pitchFamily="34" charset="0"/>
                <a:cs typeface="Arial" pitchFamily="34" charset="0"/>
              </a:rPr>
              <a:t> </a:t>
            </a:r>
            <a:r>
              <a:rPr lang="tr-TR" dirty="0" err="1" smtClean="0">
                <a:latin typeface="Arial" pitchFamily="34" charset="0"/>
                <a:cs typeface="Arial" pitchFamily="34" charset="0"/>
              </a:rPr>
              <a:t>sport</a:t>
            </a:r>
            <a:endParaRPr lang="tr-TR"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tr-TR" dirty="0" smtClean="0">
                <a:solidFill>
                  <a:srgbClr val="000000"/>
                </a:solidFill>
                <a:latin typeface="Arial" pitchFamily="34" charset="0"/>
                <a:cs typeface="Arial" pitchFamily="34" charset="0"/>
              </a:rPr>
              <a:t>C) </a:t>
            </a:r>
            <a:r>
              <a:rPr lang="tr-TR" dirty="0" err="1" smtClean="0">
                <a:solidFill>
                  <a:srgbClr val="000000"/>
                </a:solidFill>
                <a:latin typeface="Arial" pitchFamily="34" charset="0"/>
                <a:cs typeface="Arial" pitchFamily="34" charset="0"/>
              </a:rPr>
              <a:t>Scuba</a:t>
            </a:r>
            <a:r>
              <a:rPr lang="tr-TR" dirty="0" smtClean="0">
                <a:solidFill>
                  <a:srgbClr val="000000"/>
                </a:solidFill>
                <a:latin typeface="Arial" pitchFamily="34" charset="0"/>
                <a:cs typeface="Arial" pitchFamily="34" charset="0"/>
              </a:rPr>
              <a:t> </a:t>
            </a:r>
            <a:r>
              <a:rPr lang="tr-TR" dirty="0" err="1" smtClean="0">
                <a:solidFill>
                  <a:srgbClr val="000000"/>
                </a:solidFill>
                <a:latin typeface="Arial" pitchFamily="34" charset="0"/>
                <a:cs typeface="Arial" pitchFamily="34" charset="0"/>
              </a:rPr>
              <a:t>diving</a:t>
            </a:r>
            <a:r>
              <a:rPr lang="tr-TR" dirty="0" smtClean="0">
                <a:solidFill>
                  <a:srgbClr val="000000"/>
                </a:solidFill>
                <a:latin typeface="Arial" pitchFamily="34" charset="0"/>
                <a:cs typeface="Arial" pitchFamily="34" charset="0"/>
              </a:rPr>
              <a:t> – </a:t>
            </a:r>
            <a:r>
              <a:rPr lang="tr-TR" dirty="0" err="1" smtClean="0">
                <a:solidFill>
                  <a:srgbClr val="000000"/>
                </a:solidFill>
                <a:latin typeface="Arial" pitchFamily="34" charset="0"/>
                <a:cs typeface="Arial" pitchFamily="34" charset="0"/>
              </a:rPr>
              <a:t>I</a:t>
            </a:r>
            <a:r>
              <a:rPr lang="tr-TR" dirty="0" err="1" smtClean="0">
                <a:latin typeface="Arial" pitchFamily="34" charset="0"/>
                <a:cs typeface="Arial" pitchFamily="34" charset="0"/>
              </a:rPr>
              <a:t>ndoor</a:t>
            </a:r>
            <a:r>
              <a:rPr lang="tr-TR" dirty="0" smtClean="0">
                <a:latin typeface="Arial" pitchFamily="34" charset="0"/>
                <a:cs typeface="Arial" pitchFamily="34" charset="0"/>
              </a:rPr>
              <a:t>  </a:t>
            </a:r>
            <a:r>
              <a:rPr lang="tr-TR" dirty="0" err="1" smtClean="0">
                <a:latin typeface="Arial" pitchFamily="34" charset="0"/>
                <a:cs typeface="Arial" pitchFamily="34" charset="0"/>
              </a:rPr>
              <a:t>sport</a:t>
            </a:r>
            <a:endParaRPr lang="tr-TR"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tr-TR" dirty="0" smtClean="0">
                <a:solidFill>
                  <a:srgbClr val="000000"/>
                </a:solidFill>
                <a:latin typeface="Arial" pitchFamily="34" charset="0"/>
                <a:cs typeface="Arial" pitchFamily="34" charset="0"/>
              </a:rPr>
              <a:t>D) </a:t>
            </a:r>
            <a:r>
              <a:rPr lang="tr-TR" dirty="0" err="1" smtClean="0">
                <a:solidFill>
                  <a:srgbClr val="000000"/>
                </a:solidFill>
                <a:latin typeface="Arial" pitchFamily="34" charset="0"/>
                <a:cs typeface="Arial" pitchFamily="34" charset="0"/>
              </a:rPr>
              <a:t>Table</a:t>
            </a:r>
            <a:r>
              <a:rPr lang="tr-TR" dirty="0" smtClean="0">
                <a:solidFill>
                  <a:srgbClr val="000000"/>
                </a:solidFill>
                <a:latin typeface="Arial" pitchFamily="34" charset="0"/>
                <a:cs typeface="Arial" pitchFamily="34" charset="0"/>
              </a:rPr>
              <a:t> tenis - </a:t>
            </a:r>
            <a:r>
              <a:rPr lang="tr-TR" dirty="0" err="1" smtClean="0">
                <a:latin typeface="Arial" pitchFamily="34" charset="0"/>
                <a:cs typeface="Arial" pitchFamily="34" charset="0"/>
              </a:rPr>
              <a:t>Indoor</a:t>
            </a:r>
            <a:r>
              <a:rPr lang="tr-TR" dirty="0" smtClean="0">
                <a:latin typeface="Arial" pitchFamily="34" charset="0"/>
                <a:cs typeface="Arial" pitchFamily="34" charset="0"/>
              </a:rPr>
              <a:t> </a:t>
            </a:r>
            <a:r>
              <a:rPr lang="tr-TR" dirty="0" err="1" smtClean="0">
                <a:latin typeface="Arial" pitchFamily="34" charset="0"/>
                <a:cs typeface="Arial" pitchFamily="34" charset="0"/>
              </a:rPr>
              <a:t>sport</a:t>
            </a:r>
            <a:endParaRPr lang="tr-TR" dirty="0" smtClean="0">
              <a:latin typeface="Arial" pitchFamily="34" charset="0"/>
              <a:cs typeface="Arial" pitchFamily="34" charset="0"/>
            </a:endParaRPr>
          </a:p>
          <a:p>
            <a:endParaRPr lang="tr-TR"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00808"/>
            <a:ext cx="8219256" cy="4773144"/>
          </a:xfrm>
        </p:spPr>
        <p:txBody>
          <a:bodyPr/>
          <a:lstStyle/>
          <a:p>
            <a:pPr marL="0" lvl="0" indent="0" fontAlgn="base">
              <a:spcBef>
                <a:spcPct val="0"/>
              </a:spcBef>
              <a:spcAft>
                <a:spcPct val="0"/>
              </a:spcAft>
              <a:buClrTx/>
              <a:buSzTx/>
              <a:buNone/>
            </a:pPr>
            <a:r>
              <a:rPr lang="tr-TR" sz="1800" dirty="0" smtClean="0">
                <a:latin typeface="Arial" pitchFamily="34" charset="0"/>
                <a:ea typeface="Calibri" pitchFamily="34" charset="0"/>
                <a:cs typeface="Arial" pitchFamily="34" charset="0"/>
              </a:rPr>
              <a:t>Verilen boşlukları uygun ifade ile tamamlayın.</a:t>
            </a:r>
          </a:p>
          <a:p>
            <a:pPr marL="0" lvl="0" indent="0" fontAlgn="base">
              <a:spcBef>
                <a:spcPct val="0"/>
              </a:spcBef>
              <a:spcAft>
                <a:spcPct val="0"/>
              </a:spcAft>
              <a:buClrTx/>
              <a:buSzTx/>
              <a:buNone/>
            </a:pPr>
            <a:endParaRPr lang="tr-TR" sz="18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b="1" dirty="0" smtClean="0">
                <a:latin typeface="Arial" pitchFamily="34" charset="0"/>
                <a:ea typeface="Calibri" pitchFamily="34" charset="0"/>
                <a:cs typeface="Arial" pitchFamily="34" charset="0"/>
              </a:rPr>
              <a:t>I am a pilot. I _____ in London now but I ____ in New York yesterday. </a:t>
            </a:r>
            <a:endParaRPr lang="tr-TR" dirty="0" smtClean="0">
              <a:latin typeface="Arial" pitchFamily="34" charset="0"/>
              <a:cs typeface="Arial" pitchFamily="34" charset="0"/>
            </a:endParaRPr>
          </a:p>
          <a:p>
            <a:pPr marL="0" lvl="0" indent="0" eaLnBrk="0" fontAlgn="base" hangingPunct="0">
              <a:spcBef>
                <a:spcPct val="0"/>
              </a:spcBef>
              <a:spcAft>
                <a:spcPct val="0"/>
              </a:spcAft>
              <a:buClrTx/>
              <a:buSzTx/>
              <a:buNone/>
            </a:pPr>
            <a:endParaRPr lang="tr-TR" dirty="0" smtClean="0">
              <a:latin typeface="Arial" pitchFamily="34" charset="0"/>
              <a:cs typeface="Arial" pitchFamily="34" charset="0"/>
            </a:endParaRPr>
          </a:p>
          <a:p>
            <a:pPr marL="742950" lvl="0" indent="-742950" fontAlgn="base">
              <a:spcBef>
                <a:spcPct val="0"/>
              </a:spcBef>
              <a:spcAft>
                <a:spcPct val="0"/>
              </a:spcAft>
              <a:buClrTx/>
              <a:buSzTx/>
              <a:buNone/>
              <a:tabLst>
                <a:tab pos="457200" algn="l"/>
              </a:tabLst>
            </a:pPr>
            <a:r>
              <a:rPr lang="tr-TR" b="1" dirty="0" smtClean="0">
                <a:latin typeface="Arial" pitchFamily="34" charset="0"/>
                <a:ea typeface="Calibri" pitchFamily="34" charset="0"/>
                <a:cs typeface="Arial" pitchFamily="34" charset="0"/>
              </a:rPr>
              <a:t>A) </a:t>
            </a:r>
            <a:r>
              <a:rPr lang="en-US" dirty="0" smtClean="0">
                <a:latin typeface="Arial" pitchFamily="34" charset="0"/>
                <a:ea typeface="Calibri" pitchFamily="34" charset="0"/>
                <a:cs typeface="Arial" pitchFamily="34" charset="0"/>
              </a:rPr>
              <a:t>Am</a:t>
            </a:r>
            <a:r>
              <a:rPr lang="tr-TR" dirty="0" smtClean="0">
                <a:latin typeface="Arial" pitchFamily="34" charset="0"/>
                <a:ea typeface="Calibri" pitchFamily="34" charset="0"/>
                <a:cs typeface="Arial" pitchFamily="34" charset="0"/>
              </a:rPr>
              <a:t> </a:t>
            </a:r>
            <a:r>
              <a:rPr lang="en-US" dirty="0" smtClean="0">
                <a:latin typeface="Arial" pitchFamily="34" charset="0"/>
                <a:ea typeface="Calibri" pitchFamily="34" charset="0"/>
                <a:cs typeface="Arial" pitchFamily="34" charset="0"/>
              </a:rPr>
              <a:t>/</a:t>
            </a:r>
            <a:r>
              <a:rPr lang="tr-TR" dirty="0" smtClean="0">
                <a:latin typeface="Arial" pitchFamily="34" charset="0"/>
                <a:ea typeface="Calibri" pitchFamily="34" charset="0"/>
                <a:cs typeface="Arial" pitchFamily="34" charset="0"/>
              </a:rPr>
              <a:t> </a:t>
            </a:r>
            <a:r>
              <a:rPr lang="en-US" dirty="0" smtClean="0">
                <a:latin typeface="Arial" pitchFamily="34" charset="0"/>
                <a:ea typeface="Calibri" pitchFamily="34" charset="0"/>
                <a:cs typeface="Arial" pitchFamily="34" charset="0"/>
              </a:rPr>
              <a:t>were</a:t>
            </a:r>
            <a:endParaRPr lang="tr-TR" dirty="0" smtClean="0">
              <a:latin typeface="Arial" pitchFamily="34" charset="0"/>
              <a:cs typeface="Arial" pitchFamily="34" charset="0"/>
            </a:endParaRPr>
          </a:p>
          <a:p>
            <a:pPr marL="742950" lvl="0" indent="-742950" eaLnBrk="0" fontAlgn="base" hangingPunct="0">
              <a:spcBef>
                <a:spcPct val="0"/>
              </a:spcBef>
              <a:spcAft>
                <a:spcPct val="0"/>
              </a:spcAft>
              <a:buClrTx/>
              <a:buSzTx/>
              <a:buNone/>
              <a:tabLst>
                <a:tab pos="457200" algn="l"/>
              </a:tabLst>
            </a:pPr>
            <a:r>
              <a:rPr lang="tr-TR" b="1" dirty="0" smtClean="0">
                <a:latin typeface="Arial" pitchFamily="34" charset="0"/>
                <a:ea typeface="Calibri" pitchFamily="34" charset="0"/>
                <a:cs typeface="Arial" pitchFamily="34" charset="0"/>
              </a:rPr>
              <a:t>B) </a:t>
            </a:r>
            <a:r>
              <a:rPr lang="tr-TR" dirty="0" smtClean="0">
                <a:latin typeface="Arial" pitchFamily="34" charset="0"/>
                <a:ea typeface="Calibri" pitchFamily="34" charset="0"/>
                <a:cs typeface="Arial" pitchFamily="34" charset="0"/>
              </a:rPr>
              <a:t>I</a:t>
            </a:r>
            <a:r>
              <a:rPr lang="en-US" dirty="0" smtClean="0">
                <a:latin typeface="Arial" pitchFamily="34" charset="0"/>
                <a:ea typeface="Calibri" pitchFamily="34" charset="0"/>
                <a:cs typeface="Arial" pitchFamily="34" charset="0"/>
              </a:rPr>
              <a:t>s</a:t>
            </a:r>
            <a:r>
              <a:rPr lang="tr-TR" dirty="0" smtClean="0">
                <a:latin typeface="Arial" pitchFamily="34" charset="0"/>
                <a:ea typeface="Calibri" pitchFamily="34" charset="0"/>
                <a:cs typeface="Arial" pitchFamily="34" charset="0"/>
              </a:rPr>
              <a:t> </a:t>
            </a:r>
            <a:r>
              <a:rPr lang="en-US" dirty="0" smtClean="0">
                <a:latin typeface="Arial" pitchFamily="34" charset="0"/>
                <a:ea typeface="Calibri" pitchFamily="34" charset="0"/>
                <a:cs typeface="Arial" pitchFamily="34" charset="0"/>
              </a:rPr>
              <a:t>/</a:t>
            </a:r>
            <a:r>
              <a:rPr lang="tr-TR" dirty="0" smtClean="0">
                <a:latin typeface="Arial" pitchFamily="34" charset="0"/>
                <a:ea typeface="Calibri" pitchFamily="34" charset="0"/>
                <a:cs typeface="Arial" pitchFamily="34" charset="0"/>
              </a:rPr>
              <a:t> </a:t>
            </a:r>
            <a:r>
              <a:rPr lang="en-US" dirty="0" smtClean="0">
                <a:latin typeface="Arial" pitchFamily="34" charset="0"/>
                <a:ea typeface="Calibri" pitchFamily="34" charset="0"/>
                <a:cs typeface="Arial" pitchFamily="34" charset="0"/>
              </a:rPr>
              <a:t>was</a:t>
            </a:r>
            <a:endParaRPr lang="tr-TR" dirty="0" smtClean="0">
              <a:latin typeface="Arial" pitchFamily="34" charset="0"/>
              <a:cs typeface="Arial" pitchFamily="34" charset="0"/>
            </a:endParaRPr>
          </a:p>
          <a:p>
            <a:pPr marL="742950" lvl="0" indent="-742950" eaLnBrk="0" fontAlgn="base" hangingPunct="0">
              <a:spcBef>
                <a:spcPct val="0"/>
              </a:spcBef>
              <a:spcAft>
                <a:spcPct val="0"/>
              </a:spcAft>
              <a:buClrTx/>
              <a:buSzTx/>
              <a:buNone/>
              <a:tabLst>
                <a:tab pos="457200" algn="l"/>
              </a:tabLst>
            </a:pPr>
            <a:r>
              <a:rPr lang="tr-TR" b="1" dirty="0" smtClean="0">
                <a:latin typeface="Arial" pitchFamily="34" charset="0"/>
                <a:ea typeface="Calibri" pitchFamily="34" charset="0"/>
                <a:cs typeface="Arial" pitchFamily="34" charset="0"/>
              </a:rPr>
              <a:t>C) </a:t>
            </a:r>
            <a:r>
              <a:rPr lang="en-US" dirty="0" smtClean="0">
                <a:latin typeface="Arial" pitchFamily="34" charset="0"/>
                <a:ea typeface="Calibri" pitchFamily="34" charset="0"/>
                <a:cs typeface="Arial" pitchFamily="34" charset="0"/>
              </a:rPr>
              <a:t>Am</a:t>
            </a:r>
            <a:r>
              <a:rPr lang="tr-TR" dirty="0" smtClean="0">
                <a:latin typeface="Arial" pitchFamily="34" charset="0"/>
                <a:ea typeface="Calibri" pitchFamily="34" charset="0"/>
                <a:cs typeface="Arial" pitchFamily="34" charset="0"/>
              </a:rPr>
              <a:t> </a:t>
            </a:r>
            <a:r>
              <a:rPr lang="en-US" dirty="0" smtClean="0">
                <a:latin typeface="Arial" pitchFamily="34" charset="0"/>
                <a:ea typeface="Calibri" pitchFamily="34" charset="0"/>
                <a:cs typeface="Arial" pitchFamily="34" charset="0"/>
              </a:rPr>
              <a:t>/</a:t>
            </a:r>
            <a:r>
              <a:rPr lang="tr-TR" dirty="0" smtClean="0">
                <a:latin typeface="Arial" pitchFamily="34" charset="0"/>
                <a:ea typeface="Calibri" pitchFamily="34" charset="0"/>
                <a:cs typeface="Arial" pitchFamily="34" charset="0"/>
              </a:rPr>
              <a:t> </a:t>
            </a:r>
            <a:r>
              <a:rPr lang="en-US" dirty="0" smtClean="0">
                <a:latin typeface="Arial" pitchFamily="34" charset="0"/>
                <a:ea typeface="Calibri" pitchFamily="34" charset="0"/>
                <a:cs typeface="Arial" pitchFamily="34" charset="0"/>
              </a:rPr>
              <a:t>was</a:t>
            </a:r>
            <a:endParaRPr lang="tr-TR" dirty="0" smtClean="0">
              <a:latin typeface="Arial" pitchFamily="34" charset="0"/>
              <a:cs typeface="Arial" pitchFamily="34" charset="0"/>
            </a:endParaRPr>
          </a:p>
          <a:p>
            <a:pPr marL="742950" lvl="0" indent="-742950" eaLnBrk="0" fontAlgn="base" hangingPunct="0">
              <a:spcBef>
                <a:spcPct val="0"/>
              </a:spcBef>
              <a:spcAft>
                <a:spcPct val="0"/>
              </a:spcAft>
              <a:buClrTx/>
              <a:buSzTx/>
              <a:buNone/>
              <a:tabLst>
                <a:tab pos="457200" algn="l"/>
              </a:tabLst>
            </a:pPr>
            <a:r>
              <a:rPr lang="tr-TR" b="1" dirty="0" smtClean="0">
                <a:latin typeface="Arial" pitchFamily="34" charset="0"/>
                <a:ea typeface="Calibri" pitchFamily="34" charset="0"/>
                <a:cs typeface="Arial" pitchFamily="34" charset="0"/>
              </a:rPr>
              <a:t>D) </a:t>
            </a:r>
            <a:r>
              <a:rPr lang="tr-TR" dirty="0" smtClean="0">
                <a:latin typeface="Arial" pitchFamily="34" charset="0"/>
                <a:ea typeface="Calibri" pitchFamily="34" charset="0"/>
                <a:cs typeface="Arial" pitchFamily="34" charset="0"/>
              </a:rPr>
              <a:t>I</a:t>
            </a:r>
            <a:r>
              <a:rPr lang="en-US" dirty="0" smtClean="0">
                <a:latin typeface="Arial" pitchFamily="34" charset="0"/>
                <a:ea typeface="Calibri" pitchFamily="34" charset="0"/>
                <a:cs typeface="Arial" pitchFamily="34" charset="0"/>
              </a:rPr>
              <a:t>s</a:t>
            </a:r>
            <a:r>
              <a:rPr lang="tr-TR" dirty="0" smtClean="0">
                <a:latin typeface="Arial" pitchFamily="34" charset="0"/>
                <a:ea typeface="Calibri" pitchFamily="34" charset="0"/>
                <a:cs typeface="Arial" pitchFamily="34" charset="0"/>
              </a:rPr>
              <a:t> </a:t>
            </a:r>
            <a:r>
              <a:rPr lang="en-US" dirty="0" smtClean="0">
                <a:latin typeface="Arial" pitchFamily="34" charset="0"/>
                <a:ea typeface="Calibri" pitchFamily="34" charset="0"/>
                <a:cs typeface="Arial" pitchFamily="34" charset="0"/>
              </a:rPr>
              <a:t>/</a:t>
            </a:r>
            <a:r>
              <a:rPr lang="tr-TR" dirty="0" smtClean="0">
                <a:latin typeface="Arial" pitchFamily="34" charset="0"/>
                <a:ea typeface="Calibri" pitchFamily="34" charset="0"/>
                <a:cs typeface="Arial" pitchFamily="34" charset="0"/>
              </a:rPr>
              <a:t> </a:t>
            </a:r>
            <a:r>
              <a:rPr lang="en-US" dirty="0" smtClean="0">
                <a:latin typeface="Arial" pitchFamily="34" charset="0"/>
                <a:ea typeface="Calibri" pitchFamily="34" charset="0"/>
                <a:cs typeface="Arial" pitchFamily="34" charset="0"/>
              </a:rPr>
              <a:t>was</a:t>
            </a:r>
            <a:endParaRPr lang="en-US" sz="3600" dirty="0" smtClean="0">
              <a:latin typeface="Arial" pitchFamily="34" charset="0"/>
              <a:cs typeface="Arial" pitchFamily="34" charset="0"/>
            </a:endParaRPr>
          </a:p>
          <a:p>
            <a:endParaRPr lang="tr-TR"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dirty="0" smtClean="0"/>
              <a:t>1. </a:t>
            </a:r>
            <a:r>
              <a:rPr lang="tr-TR" b="1" dirty="0" smtClean="0">
                <a:hlinkClick r:id="rId2"/>
              </a:rPr>
              <a:t>Aşağıdaki</a:t>
            </a:r>
            <a:r>
              <a:rPr lang="tr-TR" b="1" dirty="0" smtClean="0"/>
              <a:t>lerden </a:t>
            </a:r>
            <a:r>
              <a:rPr lang="tr-TR" b="1" dirty="0" smtClean="0">
                <a:hlinkClick r:id="rId2"/>
              </a:rPr>
              <a:t>hangisi</a:t>
            </a:r>
            <a:r>
              <a:rPr lang="tr-TR" b="1" dirty="0" smtClean="0"/>
              <a:t> namazın içindeki şartlardandır</a:t>
            </a:r>
            <a:r>
              <a:rPr lang="tr-TR" b="1" dirty="0" smtClean="0">
                <a:hlinkClick r:id="rId2"/>
              </a:rPr>
              <a:t>?</a:t>
            </a:r>
            <a:r>
              <a:rPr lang="tr-TR" b="1" dirty="0" smtClean="0"/>
              <a:t> </a:t>
            </a:r>
          </a:p>
          <a:p>
            <a:pPr>
              <a:buNone/>
            </a:pPr>
            <a:r>
              <a:rPr lang="tr-TR" b="1" dirty="0" smtClean="0"/>
              <a:t/>
            </a:r>
            <a:br>
              <a:rPr lang="tr-TR" b="1" dirty="0" smtClean="0"/>
            </a:br>
            <a:r>
              <a:rPr lang="tr-TR" dirty="0" smtClean="0"/>
              <a:t>A) Abdest </a:t>
            </a:r>
            <a:br>
              <a:rPr lang="tr-TR" dirty="0" smtClean="0"/>
            </a:br>
            <a:r>
              <a:rPr lang="tr-TR" dirty="0" smtClean="0"/>
              <a:t>B) Kıble </a:t>
            </a:r>
            <a:br>
              <a:rPr lang="tr-TR" dirty="0" smtClean="0"/>
            </a:br>
            <a:r>
              <a:rPr lang="tr-TR" dirty="0" smtClean="0"/>
              <a:t>C) Kıraat </a:t>
            </a:r>
            <a:br>
              <a:rPr lang="tr-TR" dirty="0" smtClean="0"/>
            </a:br>
            <a:r>
              <a:rPr lang="tr-TR" dirty="0" smtClean="0"/>
              <a:t>D) Vakit</a:t>
            </a:r>
          </a:p>
          <a:p>
            <a:endParaRPr lang="tr-TR"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268760"/>
            <a:ext cx="7787208" cy="5205192"/>
          </a:xfrm>
        </p:spPr>
        <p:txBody>
          <a:bodyPr/>
          <a:lstStyle/>
          <a:p>
            <a:pPr>
              <a:buNone/>
            </a:pPr>
            <a:r>
              <a:rPr lang="tr-TR" dirty="0" smtClean="0"/>
              <a:t>2. </a:t>
            </a:r>
            <a:r>
              <a:rPr lang="tr-TR" b="1" dirty="0" smtClean="0">
                <a:hlinkClick r:id="rId2"/>
              </a:rPr>
              <a:t>Aşağıdaki</a:t>
            </a:r>
            <a:r>
              <a:rPr lang="tr-TR" b="1" dirty="0" smtClean="0"/>
              <a:t> ifadelerden </a:t>
            </a:r>
            <a:r>
              <a:rPr lang="tr-TR" b="1" dirty="0" smtClean="0">
                <a:hlinkClick r:id="rId2"/>
              </a:rPr>
              <a:t>hangisi</a:t>
            </a:r>
            <a:r>
              <a:rPr lang="tr-TR" b="1" dirty="0" smtClean="0"/>
              <a:t> hicretin sebeplerinden biri </a:t>
            </a:r>
            <a:r>
              <a:rPr lang="tr-TR" b="1" dirty="0" smtClean="0">
                <a:hlinkClick r:id="rId2"/>
              </a:rPr>
              <a:t>değildir?</a:t>
            </a:r>
            <a:r>
              <a:rPr lang="tr-TR" u="sng" dirty="0" smtClean="0"/>
              <a:t> </a:t>
            </a:r>
            <a:endParaRPr lang="tr-TR" dirty="0" smtClean="0"/>
          </a:p>
          <a:p>
            <a:pPr>
              <a:buNone/>
            </a:pPr>
            <a:r>
              <a:rPr lang="tr-TR" dirty="0" smtClean="0"/>
              <a:t/>
            </a:r>
            <a:br>
              <a:rPr lang="tr-TR" dirty="0" smtClean="0"/>
            </a:br>
            <a:r>
              <a:rPr lang="tr-TR" dirty="0" smtClean="0"/>
              <a:t>A) Müşriklerin eziyet ve baskılarından kurtulmak için </a:t>
            </a:r>
            <a:br>
              <a:rPr lang="tr-TR" dirty="0" smtClean="0"/>
            </a:br>
            <a:r>
              <a:rPr lang="tr-TR" dirty="0" smtClean="0"/>
              <a:t>B) İslam’ın yayılmasına uygun bir ortam oluşturmak için </a:t>
            </a:r>
            <a:br>
              <a:rPr lang="tr-TR" dirty="0" smtClean="0"/>
            </a:br>
            <a:r>
              <a:rPr lang="tr-TR" dirty="0" smtClean="0"/>
              <a:t>C) İslam’ı rahat bir şekilde yaşamak için </a:t>
            </a:r>
            <a:br>
              <a:rPr lang="tr-TR" dirty="0" smtClean="0"/>
            </a:br>
            <a:r>
              <a:rPr lang="tr-TR" dirty="0" smtClean="0"/>
              <a:t>D) Medine’yi keşfetmek için</a:t>
            </a:r>
          </a:p>
          <a:p>
            <a:endParaRPr lang="tr-TR"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600200"/>
            <a:ext cx="8003232" cy="3629000"/>
          </a:xfrm>
        </p:spPr>
        <p:txBody>
          <a:bodyPr/>
          <a:lstStyle/>
          <a:p>
            <a:pPr>
              <a:buNone/>
            </a:pPr>
            <a:r>
              <a:rPr lang="tr-TR" b="1" dirty="0" smtClean="0"/>
              <a:t>	3.Sabırla özdeşleştirilen peygamber </a:t>
            </a:r>
            <a:r>
              <a:rPr lang="tr-TR" b="1" u="sng" dirty="0" smtClean="0">
                <a:hlinkClick r:id="rId2"/>
              </a:rPr>
              <a:t>aşağıdaki</a:t>
            </a:r>
            <a:r>
              <a:rPr lang="tr-TR" b="1" dirty="0" smtClean="0"/>
              <a:t>lerden </a:t>
            </a:r>
            <a:r>
              <a:rPr lang="tr-TR" b="1" u="sng" dirty="0" smtClean="0">
                <a:hlinkClick r:id="rId2"/>
              </a:rPr>
              <a:t>hangisi</a:t>
            </a:r>
            <a:r>
              <a:rPr lang="tr-TR" b="1" dirty="0" smtClean="0"/>
              <a:t>dir</a:t>
            </a:r>
            <a:r>
              <a:rPr lang="tr-TR" b="1" u="sng" dirty="0" smtClean="0">
                <a:hlinkClick r:id="rId2"/>
              </a:rPr>
              <a:t>?</a:t>
            </a:r>
            <a:r>
              <a:rPr lang="tr-TR" b="1" dirty="0" smtClean="0"/>
              <a:t> </a:t>
            </a:r>
            <a:endParaRPr lang="tr-TR" dirty="0" smtClean="0"/>
          </a:p>
          <a:p>
            <a:pPr>
              <a:buNone/>
            </a:pPr>
            <a:r>
              <a:rPr lang="tr-TR" b="1" dirty="0" smtClean="0"/>
              <a:t/>
            </a:r>
            <a:br>
              <a:rPr lang="tr-TR" b="1" dirty="0" smtClean="0"/>
            </a:br>
            <a:r>
              <a:rPr lang="tr-TR" dirty="0" smtClean="0"/>
              <a:t>A) Hz. Salih </a:t>
            </a:r>
            <a:br>
              <a:rPr lang="tr-TR" dirty="0" smtClean="0"/>
            </a:br>
            <a:r>
              <a:rPr lang="tr-TR" dirty="0" smtClean="0"/>
              <a:t>B) Hz. Eyüp </a:t>
            </a:r>
            <a:br>
              <a:rPr lang="tr-TR" dirty="0" smtClean="0"/>
            </a:br>
            <a:r>
              <a:rPr lang="tr-TR" dirty="0" smtClean="0"/>
              <a:t>C) Hz. Âdem </a:t>
            </a:r>
            <a:br>
              <a:rPr lang="tr-TR" dirty="0" smtClean="0"/>
            </a:br>
            <a:r>
              <a:rPr lang="tr-TR" dirty="0" smtClean="0"/>
              <a:t>D) Hz. Yunus</a:t>
            </a:r>
          </a:p>
          <a:p>
            <a:endParaRPr lang="tr-TR"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620688"/>
            <a:ext cx="8424936" cy="5853264"/>
          </a:xfrm>
        </p:spPr>
        <p:txBody>
          <a:bodyPr/>
          <a:lstStyle/>
          <a:p>
            <a:pPr>
              <a:buNone/>
            </a:pPr>
            <a:endParaRPr lang="tr-TR" dirty="0" smtClean="0"/>
          </a:p>
          <a:p>
            <a:pPr>
              <a:buNone/>
            </a:pPr>
            <a:r>
              <a:rPr lang="tr-TR" dirty="0" smtClean="0"/>
              <a:t>Soru-1: “Gönül” </a:t>
            </a:r>
            <a:r>
              <a:rPr lang="tr-TR" b="1" dirty="0" smtClean="0"/>
              <a:t>sözcüğü aşağıdaki cümlelerin hangisinde deyim içinde </a:t>
            </a:r>
            <a:r>
              <a:rPr lang="tr-TR" b="1" u="sng" dirty="0" smtClean="0"/>
              <a:t>kullanılmamıştır?</a:t>
            </a:r>
            <a:endParaRPr lang="tr-TR" dirty="0" smtClean="0"/>
          </a:p>
          <a:p>
            <a:pPr>
              <a:buNone/>
            </a:pPr>
            <a:r>
              <a:rPr lang="tr-TR" dirty="0" smtClean="0"/>
              <a:t> </a:t>
            </a:r>
          </a:p>
          <a:p>
            <a:pPr>
              <a:buNone/>
            </a:pPr>
            <a:endParaRPr lang="tr-TR" dirty="0" smtClean="0"/>
          </a:p>
          <a:p>
            <a:pPr marL="514350" indent="-514350">
              <a:buNone/>
            </a:pPr>
            <a:r>
              <a:rPr lang="tr-TR" dirty="0" smtClean="0"/>
              <a:t>A) Gönlü insan sevgisi ile doluydu.      </a:t>
            </a:r>
          </a:p>
          <a:p>
            <a:pPr marL="514350" indent="-514350">
              <a:buNone/>
            </a:pPr>
            <a:r>
              <a:rPr lang="tr-TR" dirty="0" smtClean="0"/>
              <a:t>B) Borcumu ödemedim, ona mı gönül koydun?</a:t>
            </a:r>
          </a:p>
          <a:p>
            <a:pPr>
              <a:buNone/>
            </a:pPr>
            <a:r>
              <a:rPr lang="tr-TR" dirty="0" smtClean="0"/>
              <a:t>C) Herkes gönlünden kopanı verdi.      </a:t>
            </a:r>
          </a:p>
          <a:p>
            <a:pPr>
              <a:buNone/>
            </a:pPr>
            <a:r>
              <a:rPr lang="tr-TR" dirty="0" smtClean="0"/>
              <a:t>D) O kursa gitmeme gönlü razı olmadı.</a:t>
            </a:r>
          </a:p>
          <a:p>
            <a:endParaRPr lang="tr-TR"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600200"/>
            <a:ext cx="7643192" cy="4873752"/>
          </a:xfrm>
        </p:spPr>
        <p:txBody>
          <a:bodyPr/>
          <a:lstStyle/>
          <a:p>
            <a:pPr>
              <a:buNone/>
            </a:pPr>
            <a:r>
              <a:rPr lang="tr-TR" dirty="0" smtClean="0"/>
              <a:t>Türkiye’de toplam il sayısı kaçtır</a:t>
            </a:r>
            <a:r>
              <a:rPr lang="tr-TR" dirty="0" smtClean="0"/>
              <a:t>?</a:t>
            </a:r>
          </a:p>
          <a:p>
            <a:pPr>
              <a:buNone/>
            </a:pPr>
            <a:endParaRPr lang="tr-TR" dirty="0" smtClean="0"/>
          </a:p>
          <a:p>
            <a:pPr>
              <a:buNone/>
            </a:pPr>
            <a:r>
              <a:rPr lang="tr-TR" dirty="0" smtClean="0"/>
              <a:t>A) 67			</a:t>
            </a:r>
            <a:endParaRPr lang="tr-TR" dirty="0" smtClean="0"/>
          </a:p>
          <a:p>
            <a:pPr>
              <a:buNone/>
            </a:pPr>
            <a:r>
              <a:rPr lang="tr-TR" dirty="0" smtClean="0"/>
              <a:t>B</a:t>
            </a:r>
            <a:r>
              <a:rPr lang="tr-TR" dirty="0" smtClean="0"/>
              <a:t>) 76			</a:t>
            </a:r>
            <a:endParaRPr lang="tr-TR" dirty="0" smtClean="0"/>
          </a:p>
          <a:p>
            <a:pPr>
              <a:buNone/>
            </a:pPr>
            <a:r>
              <a:rPr lang="tr-TR" dirty="0" smtClean="0"/>
              <a:t>C)80</a:t>
            </a:r>
            <a:r>
              <a:rPr lang="tr-TR" dirty="0" smtClean="0"/>
              <a:t>			</a:t>
            </a:r>
            <a:endParaRPr lang="tr-TR" dirty="0" smtClean="0"/>
          </a:p>
          <a:p>
            <a:pPr>
              <a:buNone/>
            </a:pPr>
            <a:r>
              <a:rPr lang="tr-TR" dirty="0" smtClean="0"/>
              <a:t>D)81</a:t>
            </a:r>
            <a:endParaRPr lang="tr-TR" dirty="0" smtClean="0"/>
          </a:p>
          <a:p>
            <a:endParaRPr lang="tr-TR"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457200" y="1600200"/>
            <a:ext cx="7499176" cy="4873752"/>
          </a:xfrm>
        </p:spPr>
        <p:txBody>
          <a:bodyPr/>
          <a:lstStyle/>
          <a:p>
            <a:pPr>
              <a:buNone/>
            </a:pPr>
            <a:r>
              <a:rPr lang="tr-TR" dirty="0" smtClean="0"/>
              <a:t>Yüzyılın deneyi olarak tanımlanan Büyük Patlama(</a:t>
            </a:r>
            <a:r>
              <a:rPr lang="tr-TR" dirty="0" err="1" smtClean="0"/>
              <a:t>Big</a:t>
            </a:r>
            <a:r>
              <a:rPr lang="tr-TR" dirty="0" smtClean="0"/>
              <a:t>- </a:t>
            </a:r>
            <a:r>
              <a:rPr lang="tr-TR" dirty="0" err="1" smtClean="0"/>
              <a:t>Bang</a:t>
            </a:r>
            <a:r>
              <a:rPr lang="tr-TR" dirty="0" smtClean="0"/>
              <a:t>) teorisini açıklaması beklenen deney nerede yapılmaktadır</a:t>
            </a:r>
            <a:r>
              <a:rPr lang="tr-TR" dirty="0" smtClean="0"/>
              <a:t>?</a:t>
            </a:r>
            <a:endParaRPr lang="tr-TR" smtClean="0"/>
          </a:p>
          <a:p>
            <a:pPr>
              <a:buNone/>
            </a:pPr>
            <a:endParaRPr lang="tr-TR" dirty="0" smtClean="0"/>
          </a:p>
          <a:p>
            <a:pPr>
              <a:buNone/>
            </a:pPr>
            <a:r>
              <a:rPr lang="tr-TR" dirty="0" smtClean="0"/>
              <a:t>A) Viyana	</a:t>
            </a:r>
            <a:endParaRPr lang="tr-TR" dirty="0" smtClean="0"/>
          </a:p>
          <a:p>
            <a:pPr>
              <a:buNone/>
            </a:pPr>
            <a:r>
              <a:rPr lang="tr-TR" dirty="0" smtClean="0"/>
              <a:t>B</a:t>
            </a:r>
            <a:r>
              <a:rPr lang="tr-TR" dirty="0" smtClean="0"/>
              <a:t>) </a:t>
            </a:r>
            <a:r>
              <a:rPr lang="tr-TR" dirty="0" err="1" smtClean="0"/>
              <a:t>Cern</a:t>
            </a:r>
            <a:r>
              <a:rPr lang="tr-TR" dirty="0" smtClean="0"/>
              <a:t>			</a:t>
            </a:r>
            <a:endParaRPr lang="tr-TR" dirty="0" smtClean="0"/>
          </a:p>
          <a:p>
            <a:pPr>
              <a:buNone/>
            </a:pPr>
            <a:r>
              <a:rPr lang="tr-TR" dirty="0" smtClean="0"/>
              <a:t>C)Köln</a:t>
            </a:r>
            <a:r>
              <a:rPr lang="tr-TR" dirty="0" smtClean="0"/>
              <a:t>		</a:t>
            </a:r>
            <a:endParaRPr lang="tr-TR" dirty="0" smtClean="0"/>
          </a:p>
          <a:p>
            <a:pPr>
              <a:buNone/>
            </a:pPr>
            <a:r>
              <a:rPr lang="tr-TR" dirty="0" smtClean="0"/>
              <a:t>D</a:t>
            </a:r>
            <a:r>
              <a:rPr lang="tr-TR" dirty="0" smtClean="0"/>
              <a:t>) Lüksemburg</a:t>
            </a:r>
          </a:p>
          <a:p>
            <a:endParaRPr lang="tr-TR"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260648"/>
            <a:ext cx="8136904" cy="6336704"/>
          </a:xfrm>
        </p:spPr>
        <p:txBody>
          <a:bodyPr>
            <a:normAutofit lnSpcReduction="10000"/>
          </a:bodyPr>
          <a:lstStyle/>
          <a:p>
            <a:pPr>
              <a:buNone/>
            </a:pPr>
            <a:r>
              <a:rPr lang="tr-TR" b="1" dirty="0" smtClean="0"/>
              <a:t>Soru-2</a:t>
            </a:r>
            <a:r>
              <a:rPr lang="tr-TR" dirty="0" smtClean="0"/>
              <a:t>: </a:t>
            </a:r>
            <a:r>
              <a:rPr lang="tr-TR" i="1" dirty="0" smtClean="0"/>
              <a:t>Bir yaz tatilinde, babamın bir dostunun yanında çalışma denemesi yapmıştım. Harçlığımı ilk aldığımda beni görmeliydiniz. İlk küçük kazancım, benim gözümde milyarlardan daha değerliydi.Çünkü yorularak kazandığım bu parayı hemen kaybetmek istemiyordum. Onu nasıl harcayacağıma karar vermem zor oldu. Harcadığımda aldığım tatsa bambaşkaydı. Çalışkanlığımın ispatıydı bu. Alın terimin belgesiydi.</a:t>
            </a:r>
            <a:endParaRPr lang="tr-TR" dirty="0" smtClean="0"/>
          </a:p>
          <a:p>
            <a:pPr>
              <a:buNone/>
            </a:pPr>
            <a:r>
              <a:rPr lang="tr-TR" b="1" dirty="0" smtClean="0"/>
              <a:t> </a:t>
            </a:r>
            <a:endParaRPr lang="tr-TR" dirty="0" smtClean="0"/>
          </a:p>
          <a:p>
            <a:pPr>
              <a:buNone/>
            </a:pPr>
            <a:r>
              <a:rPr lang="tr-TR" b="1" dirty="0" smtClean="0"/>
              <a:t>	Bu paragrafta asıl anlatılmak istenen aşağıdakilerden hangisidir?</a:t>
            </a:r>
            <a:endParaRPr lang="tr-TR" dirty="0" smtClean="0"/>
          </a:p>
          <a:p>
            <a:pPr>
              <a:buNone/>
            </a:pPr>
            <a:r>
              <a:rPr lang="tr-TR" dirty="0" smtClean="0"/>
              <a:t>A) Çalışkan kişi zamanın nasıl geçtiğini anlamaz.</a:t>
            </a:r>
          </a:p>
          <a:p>
            <a:pPr>
              <a:buNone/>
            </a:pPr>
            <a:r>
              <a:rPr lang="tr-TR" dirty="0" smtClean="0"/>
              <a:t>B) En tatlı kazanç, insanın kendi çabasıyla elde ettiğidir.</a:t>
            </a:r>
          </a:p>
          <a:p>
            <a:pPr>
              <a:buNone/>
            </a:pPr>
            <a:r>
              <a:rPr lang="tr-TR" dirty="0" smtClean="0"/>
              <a:t>C) Kazancın bir kısmı ihtiyaç sahiplerine ayrılmalıdır.</a:t>
            </a:r>
          </a:p>
          <a:p>
            <a:pPr>
              <a:buNone/>
            </a:pPr>
            <a:r>
              <a:rPr lang="tr-TR" dirty="0" smtClean="0"/>
              <a:t>D) Para biriktirmek, para kazanmaktan daha zordur.</a:t>
            </a:r>
          </a:p>
          <a:p>
            <a:endParaRPr lang="tr-TR"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147248" cy="5997280"/>
          </a:xfrm>
        </p:spPr>
        <p:txBody>
          <a:bodyPr>
            <a:normAutofit/>
          </a:bodyPr>
          <a:lstStyle/>
          <a:p>
            <a:pPr>
              <a:buNone/>
            </a:pPr>
            <a:endParaRPr lang="tr-TR" sz="3200" dirty="0" smtClean="0"/>
          </a:p>
          <a:p>
            <a:pPr>
              <a:buNone/>
            </a:pPr>
            <a:r>
              <a:rPr lang="tr-TR" sz="3200" dirty="0" smtClean="0"/>
              <a:t>Soru-3:</a:t>
            </a:r>
            <a:r>
              <a:rPr lang="tr-TR" sz="3200" b="1" dirty="0" smtClean="0"/>
              <a:t> Varlıklar üzerinde etkisi olan fiillere kılış (iş) fiilleri denmektedir. Buna göre aşağıdakilerden hangisi kılış(iş) fiilidir?</a:t>
            </a:r>
          </a:p>
          <a:p>
            <a:pPr>
              <a:buNone/>
            </a:pPr>
            <a:endParaRPr lang="tr-TR" sz="3200" dirty="0" smtClean="0"/>
          </a:p>
          <a:p>
            <a:pPr>
              <a:buNone/>
            </a:pPr>
            <a:r>
              <a:rPr lang="tr-TR" sz="3200" dirty="0" smtClean="0"/>
              <a:t>A)Yağmur yağıyordu.</a:t>
            </a:r>
          </a:p>
          <a:p>
            <a:pPr>
              <a:buNone/>
            </a:pPr>
            <a:r>
              <a:rPr lang="tr-TR" sz="3200" dirty="0" smtClean="0"/>
              <a:t>B)Horul horul uyuyordu.</a:t>
            </a:r>
          </a:p>
          <a:p>
            <a:pPr marL="514350" indent="-514350">
              <a:buNone/>
            </a:pPr>
            <a:r>
              <a:rPr lang="tr-TR" sz="3200" dirty="0" smtClean="0"/>
              <a:t>C) Yapraklar dökülüyordu.</a:t>
            </a:r>
          </a:p>
          <a:p>
            <a:pPr>
              <a:buNone/>
            </a:pPr>
            <a:r>
              <a:rPr lang="tr-TR" sz="3200" dirty="0" smtClean="0"/>
              <a:t>D) Masayı çiziyordu.       </a:t>
            </a:r>
          </a:p>
          <a:p>
            <a:pPr>
              <a:buNone/>
            </a:pPr>
            <a:endParaRPr lang="tr-TR" sz="3200" dirty="0" smtClean="0"/>
          </a:p>
          <a:p>
            <a:endParaRPr lang="tr-TR" sz="32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00034" y="714356"/>
            <a:ext cx="7467600" cy="4873752"/>
          </a:xfrm>
        </p:spPr>
        <p:txBody>
          <a:bodyPr/>
          <a:lstStyle/>
          <a:p>
            <a:r>
              <a:rPr lang="tr-TR" b="1" dirty="0" smtClean="0"/>
              <a:t>1)  </a:t>
            </a:r>
            <a:r>
              <a:rPr lang="tr-TR" dirty="0" smtClean="0"/>
              <a:t>Ali ile dedesinin yaşları toplamı  73’tür</a:t>
            </a:r>
            <a:r>
              <a:rPr lang="tr-TR" b="1" dirty="0" smtClean="0"/>
              <a:t>. </a:t>
            </a:r>
            <a:r>
              <a:rPr lang="tr-TR" dirty="0" smtClean="0"/>
              <a:t>Dedesinin yaşı Ali’ </a:t>
            </a:r>
            <a:r>
              <a:rPr lang="tr-TR" dirty="0" err="1" smtClean="0"/>
              <a:t>nin</a:t>
            </a:r>
            <a:r>
              <a:rPr lang="tr-TR" dirty="0" smtClean="0"/>
              <a:t> yaşının </a:t>
            </a:r>
            <a:r>
              <a:rPr lang="tr-TR" b="1" dirty="0" smtClean="0"/>
              <a:t>3 fazlasının 3 katıdır. </a:t>
            </a:r>
            <a:r>
              <a:rPr lang="tr-TR" dirty="0" smtClean="0"/>
              <a:t>Buna göre </a:t>
            </a:r>
            <a:r>
              <a:rPr lang="tr-TR" b="1" dirty="0" smtClean="0"/>
              <a:t>dedesi </a:t>
            </a:r>
            <a:r>
              <a:rPr lang="tr-TR" dirty="0" smtClean="0"/>
              <a:t>kaç yaşındadır?</a:t>
            </a:r>
          </a:p>
          <a:p>
            <a:pPr>
              <a:buNone/>
            </a:pPr>
            <a:r>
              <a:rPr lang="tr-TR" b="1" dirty="0" smtClean="0"/>
              <a:t> </a:t>
            </a:r>
            <a:endParaRPr lang="tr-TR" dirty="0" smtClean="0"/>
          </a:p>
          <a:p>
            <a:pPr>
              <a:buNone/>
            </a:pPr>
            <a:r>
              <a:rPr lang="tr-TR" b="1" dirty="0" smtClean="0"/>
              <a:t>         A)  16                      B) 64 </a:t>
            </a:r>
          </a:p>
          <a:p>
            <a:pPr>
              <a:buNone/>
            </a:pPr>
            <a:r>
              <a:rPr lang="tr-TR" b="1" dirty="0" smtClean="0"/>
              <a:t>                   </a:t>
            </a:r>
          </a:p>
          <a:p>
            <a:pPr>
              <a:buNone/>
            </a:pPr>
            <a:r>
              <a:rPr lang="tr-TR" b="1" dirty="0" smtClean="0"/>
              <a:t>         C) 57                       D) 19</a:t>
            </a:r>
            <a:endParaRPr lang="tr-TR" dirty="0" smtClean="0"/>
          </a:p>
          <a:p>
            <a:endParaRPr lang="tr-TR" b="1" dirty="0" smtClean="0"/>
          </a:p>
          <a:p>
            <a:pPr>
              <a:buNone/>
            </a:pPr>
            <a:r>
              <a:rPr lang="tr-TR" b="1" dirty="0" smtClean="0"/>
              <a:t> </a:t>
            </a:r>
            <a:endParaRPr lang="tr-TR" dirty="0" smtClean="0"/>
          </a:p>
          <a:p>
            <a:pPr>
              <a:buNone/>
            </a:pPr>
            <a:endParaRPr lang="tr-TR"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28596" y="928670"/>
            <a:ext cx="7753352" cy="5088066"/>
          </a:xfrm>
        </p:spPr>
        <p:txBody>
          <a:bodyPr/>
          <a:lstStyle/>
          <a:p>
            <a:r>
              <a:rPr lang="tr-TR" b="1" dirty="0" smtClean="0"/>
              <a:t>2)       </a:t>
            </a:r>
            <a:r>
              <a:rPr lang="tr-TR" dirty="0" smtClean="0"/>
              <a:t>kesrinin</a:t>
            </a:r>
            <a:r>
              <a:rPr lang="tr-TR" b="1" dirty="0" smtClean="0"/>
              <a:t> çarpma işlemine göre tersi a ,  </a:t>
            </a:r>
          </a:p>
          <a:p>
            <a:pPr>
              <a:buNone/>
            </a:pPr>
            <a:r>
              <a:rPr lang="tr-TR" b="1" dirty="0" smtClean="0"/>
              <a:t>                toplama işlemine göre tersi b </a:t>
            </a:r>
            <a:r>
              <a:rPr lang="tr-TR" dirty="0" err="1" smtClean="0"/>
              <a:t>dir</a:t>
            </a:r>
            <a:r>
              <a:rPr lang="tr-TR" dirty="0" smtClean="0"/>
              <a:t>.Buna             göre</a:t>
            </a:r>
            <a:r>
              <a:rPr lang="tr-TR" b="1" dirty="0" smtClean="0"/>
              <a:t> a × b </a:t>
            </a:r>
            <a:r>
              <a:rPr lang="tr-TR" dirty="0" smtClean="0"/>
              <a:t>kaçtır?</a:t>
            </a:r>
          </a:p>
          <a:p>
            <a:pPr>
              <a:buNone/>
            </a:pPr>
            <a:r>
              <a:rPr lang="tr-TR" b="1" dirty="0" smtClean="0"/>
              <a:t>    A)  1                          B) -1</a:t>
            </a:r>
          </a:p>
          <a:p>
            <a:pPr>
              <a:buNone/>
            </a:pPr>
            <a:endParaRPr lang="tr-TR" b="1" dirty="0" smtClean="0"/>
          </a:p>
          <a:p>
            <a:pPr>
              <a:buNone/>
            </a:pPr>
            <a:r>
              <a:rPr lang="tr-TR" b="1" dirty="0" smtClean="0"/>
              <a:t>   C)                                 D)  - </a:t>
            </a:r>
            <a:endParaRPr lang="tr-TR" dirty="0" smtClean="0"/>
          </a:p>
          <a:p>
            <a:pPr>
              <a:buNone/>
            </a:pPr>
            <a:r>
              <a:rPr lang="tr-TR" b="1" dirty="0" smtClean="0"/>
              <a:t> </a:t>
            </a:r>
            <a:endParaRPr lang="tr-TR" dirty="0" smtClean="0"/>
          </a:p>
          <a:p>
            <a:pPr>
              <a:buNone/>
            </a:pPr>
            <a:endParaRPr lang="tr-TR"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85852" y="642918"/>
            <a:ext cx="214314" cy="857256"/>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14414" y="3071810"/>
            <a:ext cx="357190" cy="71438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86314" y="3000372"/>
            <a:ext cx="357190" cy="714380"/>
          </a:xfrm>
          <a:prstGeom prst="rect">
            <a:avLst/>
          </a:prstGeom>
          <a:noFill/>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20" y="642918"/>
            <a:ext cx="7467600" cy="4873752"/>
          </a:xfrm>
        </p:spPr>
        <p:txBody>
          <a:bodyPr/>
          <a:lstStyle/>
          <a:p>
            <a:r>
              <a:rPr lang="tr-TR" dirty="0" smtClean="0"/>
              <a:t> </a:t>
            </a:r>
            <a:r>
              <a:rPr lang="tr-TR" b="1" dirty="0" smtClean="0"/>
              <a:t>A( a-3 , b+2 ) </a:t>
            </a:r>
            <a:r>
              <a:rPr lang="tr-TR" dirty="0" smtClean="0"/>
              <a:t>noktası koordinat düzleminde 1. Bölgededir.</a:t>
            </a:r>
          </a:p>
          <a:p>
            <a:pPr>
              <a:buNone/>
            </a:pPr>
            <a:r>
              <a:rPr lang="tr-TR" dirty="0" smtClean="0"/>
              <a:t>     A noktasının </a:t>
            </a:r>
            <a:r>
              <a:rPr lang="tr-TR" b="1" dirty="0" smtClean="0"/>
              <a:t>x eksenine uzaklığı 5  birim, </a:t>
            </a:r>
          </a:p>
          <a:p>
            <a:pPr>
              <a:buNone/>
            </a:pPr>
            <a:r>
              <a:rPr lang="tr-TR" b="1" dirty="0" smtClean="0"/>
              <a:t>                               y eksenine uzaklığı 2 birim </a:t>
            </a:r>
            <a:r>
              <a:rPr lang="tr-TR" dirty="0" smtClean="0"/>
              <a:t>olduğuna göre  </a:t>
            </a:r>
            <a:r>
              <a:rPr lang="tr-TR" b="1" dirty="0" smtClean="0"/>
              <a:t>B( -b , a ) </a:t>
            </a:r>
            <a:r>
              <a:rPr lang="tr-TR" dirty="0" smtClean="0"/>
              <a:t>noktası koordinat düzleminde kaçıncı bölgededir? </a:t>
            </a:r>
          </a:p>
          <a:p>
            <a:pPr>
              <a:buNone/>
            </a:pPr>
            <a:endParaRPr lang="tr-TR" dirty="0" smtClean="0"/>
          </a:p>
          <a:p>
            <a:pPr marL="457200" indent="-457200" algn="ctr">
              <a:buNone/>
            </a:pPr>
            <a:r>
              <a:rPr lang="tr-TR" b="1" dirty="0" smtClean="0"/>
              <a:t>A) 1. Bölge                 B) 2. Bölge            </a:t>
            </a:r>
          </a:p>
          <a:p>
            <a:pPr marL="457200" indent="-457200" algn="ctr">
              <a:buNone/>
            </a:pPr>
            <a:r>
              <a:rPr lang="tr-TR" b="1" dirty="0" smtClean="0"/>
              <a:t>C) 3. Bölge                  D) 4. Bölge </a:t>
            </a:r>
            <a:endParaRPr lang="tr-TR" dirty="0" smtClean="0"/>
          </a:p>
          <a:p>
            <a:pPr>
              <a:buNone/>
            </a:pPr>
            <a:r>
              <a:rPr lang="tr-TR" dirty="0" smtClean="0"/>
              <a:t> </a:t>
            </a:r>
            <a:endParaRPr lang="tr-TR"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340768"/>
            <a:ext cx="8075240" cy="5133184"/>
          </a:xfrm>
        </p:spPr>
        <p:txBody>
          <a:bodyPr/>
          <a:lstStyle/>
          <a:p>
            <a:pPr>
              <a:buFont typeface="Wingdings" pitchFamily="2" charset="2"/>
              <a:buNone/>
            </a:pPr>
            <a:r>
              <a:rPr lang="tr-TR" dirty="0" smtClean="0"/>
              <a:t>1) Milli mücadele döneminin yayın organı olan ve Atatürk’ün “ </a:t>
            </a:r>
            <a:r>
              <a:rPr lang="tr-TR" b="1" dirty="0" smtClean="0"/>
              <a:t>Benim gazetem</a:t>
            </a:r>
            <a:r>
              <a:rPr lang="tr-TR" dirty="0" smtClean="0"/>
              <a:t>” dediği gazetenin adı aşağıdaki seçeneklerin hangisinde verilmiştir?</a:t>
            </a:r>
          </a:p>
          <a:p>
            <a:pPr>
              <a:buFont typeface="Wingdings" pitchFamily="2" charset="2"/>
              <a:buNone/>
            </a:pPr>
            <a:endParaRPr lang="tr-TR" dirty="0" smtClean="0"/>
          </a:p>
          <a:p>
            <a:pPr>
              <a:buFont typeface="Wingdings" pitchFamily="2" charset="2"/>
              <a:buNone/>
            </a:pPr>
            <a:r>
              <a:rPr lang="tr-TR" dirty="0" smtClean="0"/>
              <a:t>A) Anadolu Ajansı		B) İrade-i Milliye</a:t>
            </a:r>
          </a:p>
          <a:p>
            <a:pPr>
              <a:buFont typeface="Wingdings" pitchFamily="2" charset="2"/>
              <a:buNone/>
            </a:pPr>
            <a:r>
              <a:rPr lang="tr-TR" dirty="0" smtClean="0"/>
              <a:t>C) Hâkimiyet-i Milliye	D) Minber Gazetesi</a:t>
            </a:r>
          </a:p>
          <a:p>
            <a:endParaRPr lang="tr-TR" dirty="0" smtClean="0"/>
          </a:p>
          <a:p>
            <a:endParaRPr lang="tr-TR"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052736"/>
            <a:ext cx="8075240" cy="4464496"/>
          </a:xfrm>
        </p:spPr>
        <p:txBody>
          <a:bodyPr/>
          <a:lstStyle/>
          <a:p>
            <a:pPr>
              <a:buFont typeface="Wingdings" pitchFamily="2" charset="2"/>
              <a:buNone/>
            </a:pPr>
            <a:r>
              <a:rPr lang="tr-TR" b="1" dirty="0" smtClean="0"/>
              <a:t>2) Ülkemizde en fazla göç veren bölge hangisidir?</a:t>
            </a:r>
          </a:p>
          <a:p>
            <a:pPr>
              <a:buFont typeface="Wingdings" pitchFamily="2" charset="2"/>
              <a:buNone/>
            </a:pPr>
            <a:endParaRPr lang="tr-TR" dirty="0" smtClean="0"/>
          </a:p>
          <a:p>
            <a:pPr>
              <a:buFont typeface="Wingdings" pitchFamily="2" charset="2"/>
              <a:buNone/>
            </a:pPr>
            <a:r>
              <a:rPr lang="tr-TR" dirty="0" smtClean="0"/>
              <a:t>A) Güneydoğu Anadolu bölgesi</a:t>
            </a:r>
          </a:p>
          <a:p>
            <a:pPr>
              <a:buFont typeface="Wingdings" pitchFamily="2" charset="2"/>
              <a:buNone/>
            </a:pPr>
            <a:r>
              <a:rPr lang="tr-TR" dirty="0" smtClean="0"/>
              <a:t>B) Doğu Anadolu Bölgesi</a:t>
            </a:r>
          </a:p>
          <a:p>
            <a:pPr>
              <a:buFont typeface="Wingdings" pitchFamily="2" charset="2"/>
              <a:buNone/>
            </a:pPr>
            <a:r>
              <a:rPr lang="tr-TR" dirty="0" smtClean="0"/>
              <a:t>C) Karadeniz Bölgesi</a:t>
            </a:r>
          </a:p>
          <a:p>
            <a:pPr>
              <a:buFont typeface="Wingdings" pitchFamily="2" charset="2"/>
              <a:buNone/>
            </a:pPr>
            <a:r>
              <a:rPr lang="tr-TR" dirty="0" smtClean="0"/>
              <a:t>D) İç Anadolu bölgesi</a:t>
            </a:r>
          </a:p>
          <a:p>
            <a:endParaRPr lang="tr-TR" dirty="0" smtClean="0"/>
          </a:p>
          <a:p>
            <a:endParaRPr lang="tr-TR" dirty="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TotalTime>
  <Words>439</Words>
  <Application>Microsoft Office PowerPoint</Application>
  <PresentationFormat>Ekran Gösterisi (4:3)</PresentationFormat>
  <Paragraphs>91</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Cumba</vt:lpstr>
      <vt:lpstr>7. SINIFLAR BİLGİ YARIŞMASINA HOŞGELDİNİZ</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SINIF BİLGİ YARIŞMASI MATEMATİK SORULARI</dc:title>
  <dc:creator>cc</dc:creator>
  <cp:lastModifiedBy>saftekin001</cp:lastModifiedBy>
  <cp:revision>13</cp:revision>
  <dcterms:created xsi:type="dcterms:W3CDTF">2017-01-16T18:13:56Z</dcterms:created>
  <dcterms:modified xsi:type="dcterms:W3CDTF">2017-01-17T06:44:58Z</dcterms:modified>
</cp:coreProperties>
</file>