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 id="262" r:id="rId4"/>
    <p:sldId id="263" r:id="rId5"/>
    <p:sldId id="257" r:id="rId6"/>
    <p:sldId id="258" r:id="rId7"/>
    <p:sldId id="259" r:id="rId8"/>
    <p:sldId id="260" r:id="rId9"/>
    <p:sldId id="264" r:id="rId10"/>
    <p:sldId id="265" r:id="rId11"/>
    <p:sldId id="266" r:id="rId12"/>
    <p:sldId id="267" r:id="rId13"/>
    <p:sldId id="268" r:id="rId14"/>
    <p:sldId id="269" r:id="rId15"/>
    <p:sldId id="277" r:id="rId16"/>
    <p:sldId id="278" r:id="rId17"/>
    <p:sldId id="272" r:id="rId18"/>
    <p:sldId id="273" r:id="rId19"/>
    <p:sldId id="274" r:id="rId20"/>
    <p:sldId id="275" r:id="rId21"/>
    <p:sldId id="276"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CDA4D36A-AD0F-40AD-BB9F-517D3897DF90}" type="datetimeFigureOut">
              <a:rPr lang="tr-TR" smtClean="0"/>
              <a:pPr/>
              <a:t>18.01.2017</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EF4B953E-3D21-462E-A1A4-5B2929AA5EDA}"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CDA4D36A-AD0F-40AD-BB9F-517D3897DF90}" type="datetimeFigureOut">
              <a:rPr lang="tr-TR" smtClean="0"/>
              <a:pPr/>
              <a:t>18.01.2017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EF4B953E-3D21-462E-A1A4-5B2929AA5ED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CDA4D36A-AD0F-40AD-BB9F-517D3897DF90}" type="datetimeFigureOut">
              <a:rPr lang="tr-TR" smtClean="0"/>
              <a:pPr/>
              <a:t>18.01.2017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EF4B953E-3D21-462E-A1A4-5B2929AA5ED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CDA4D36A-AD0F-40AD-BB9F-517D3897DF90}" type="datetimeFigureOut">
              <a:rPr lang="tr-TR" smtClean="0"/>
              <a:pPr/>
              <a:t>18.01.2017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EF4B953E-3D21-462E-A1A4-5B2929AA5ED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CDA4D36A-AD0F-40AD-BB9F-517D3897DF90}" type="datetimeFigureOut">
              <a:rPr lang="tr-TR" smtClean="0"/>
              <a:pPr/>
              <a:t>18.01.2017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EF4B953E-3D21-462E-A1A4-5B2929AA5EDA}"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CDA4D36A-AD0F-40AD-BB9F-517D3897DF90}" type="datetimeFigureOut">
              <a:rPr lang="tr-TR" smtClean="0"/>
              <a:pPr/>
              <a:t>18.01.2017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EF4B953E-3D21-462E-A1A4-5B2929AA5ED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CDA4D36A-AD0F-40AD-BB9F-517D3897DF90}" type="datetimeFigureOut">
              <a:rPr lang="tr-TR" smtClean="0"/>
              <a:pPr/>
              <a:t>18.01.2017</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EF4B953E-3D21-462E-A1A4-5B2929AA5ED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CDA4D36A-AD0F-40AD-BB9F-517D3897DF90}" type="datetimeFigureOut">
              <a:rPr lang="tr-TR" smtClean="0"/>
              <a:pPr/>
              <a:t>18.01.2017</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EF4B953E-3D21-462E-A1A4-5B2929AA5ED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CDA4D36A-AD0F-40AD-BB9F-517D3897DF90}" type="datetimeFigureOut">
              <a:rPr lang="tr-TR" smtClean="0"/>
              <a:pPr/>
              <a:t>18.01.2017</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EF4B953E-3D21-462E-A1A4-5B2929AA5EDA}"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CDA4D36A-AD0F-40AD-BB9F-517D3897DF90}" type="datetimeFigureOut">
              <a:rPr lang="tr-TR" smtClean="0"/>
              <a:pPr/>
              <a:t>18.01.2017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EF4B953E-3D21-462E-A1A4-5B2929AA5ED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CDA4D36A-AD0F-40AD-BB9F-517D3897DF90}" type="datetimeFigureOut">
              <a:rPr lang="tr-TR" smtClean="0"/>
              <a:pPr/>
              <a:t>18.01.2017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EF4B953E-3D21-462E-A1A4-5B2929AA5EDA}"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DA4D36A-AD0F-40AD-BB9F-517D3897DF90}" type="datetimeFigureOut">
              <a:rPr lang="tr-TR" smtClean="0"/>
              <a:pPr/>
              <a:t>18.01.2017</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F4B953E-3D21-462E-A1A4-5B2929AA5EDA}"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928662" y="836712"/>
            <a:ext cx="7500990" cy="4176464"/>
          </a:xfrm>
        </p:spPr>
        <p:txBody>
          <a:bodyPr>
            <a:noAutofit/>
          </a:bodyPr>
          <a:lstStyle/>
          <a:p>
            <a:pPr algn="ctr"/>
            <a:r>
              <a:rPr lang="tr-TR" sz="6600" b="1" dirty="0" smtClean="0"/>
              <a:t>8. SINIFLAR BİLGİ YARIŞMASINA HOŞGELDİNİZ</a:t>
            </a:r>
            <a:endParaRPr lang="tr-TR" sz="6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548680"/>
            <a:ext cx="7890080" cy="5699720"/>
          </a:xfrm>
        </p:spPr>
        <p:txBody>
          <a:bodyPr>
            <a:normAutofit lnSpcReduction="10000"/>
          </a:bodyPr>
          <a:lstStyle/>
          <a:p>
            <a:pPr>
              <a:buNone/>
            </a:pPr>
            <a:r>
              <a:rPr lang="tr-TR" dirty="0" smtClean="0"/>
              <a:t>3)  Mustafa Kemal’in </a:t>
            </a:r>
            <a:r>
              <a:rPr lang="tr-TR" b="1" dirty="0" smtClean="0"/>
              <a:t>“ Hattı müdafaa yoktur, sathı müdafaa vardır. O satıh, bütün vatandır. Vatanın her karış toprağı, vatandaşın kanıyla ıslanmadıkça, terk olunamaz.”</a:t>
            </a:r>
            <a:r>
              <a:rPr lang="tr-TR" dirty="0" smtClean="0"/>
              <a:t> Emrini verdiği savaş hangisidir?</a:t>
            </a:r>
          </a:p>
          <a:p>
            <a:pPr>
              <a:buNone/>
            </a:pPr>
            <a:endParaRPr lang="tr-TR" dirty="0" smtClean="0"/>
          </a:p>
          <a:p>
            <a:pPr>
              <a:buNone/>
            </a:pPr>
            <a:r>
              <a:rPr lang="tr-TR" dirty="0" smtClean="0"/>
              <a:t>A) Başkomutanlık Meydan Savaşı</a:t>
            </a:r>
          </a:p>
          <a:p>
            <a:pPr>
              <a:buNone/>
            </a:pPr>
            <a:r>
              <a:rPr lang="tr-TR" dirty="0" smtClean="0"/>
              <a:t>B) II. İnönü Savaşı</a:t>
            </a:r>
          </a:p>
          <a:p>
            <a:pPr>
              <a:buNone/>
            </a:pPr>
            <a:r>
              <a:rPr lang="tr-TR" dirty="0" smtClean="0"/>
              <a:t>C) Çanakkale Savaşı</a:t>
            </a:r>
          </a:p>
          <a:p>
            <a:pPr>
              <a:buNone/>
            </a:pPr>
            <a:r>
              <a:rPr lang="tr-TR" dirty="0" smtClean="0"/>
              <a:t>D) Sakarya Meydan Savaşı</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404664"/>
            <a:ext cx="7890080" cy="6264696"/>
          </a:xfrm>
        </p:spPr>
        <p:txBody>
          <a:bodyPr>
            <a:normAutofit fontScale="92500" lnSpcReduction="10000"/>
          </a:bodyPr>
          <a:lstStyle/>
          <a:p>
            <a:pPr marL="0" lvl="0" indent="0" fontAlgn="base">
              <a:spcBef>
                <a:spcPct val="0"/>
              </a:spcBef>
              <a:spcAft>
                <a:spcPct val="0"/>
              </a:spcAft>
              <a:buClrTx/>
              <a:buSzTx/>
              <a:buNone/>
            </a:pPr>
            <a:r>
              <a:rPr lang="tr-TR" dirty="0" smtClean="0">
                <a:solidFill>
                  <a:srgbClr val="000000"/>
                </a:solidFill>
                <a:latin typeface="Arial" pitchFamily="34" charset="0"/>
                <a:ea typeface="Calibri" pitchFamily="34" charset="0"/>
                <a:cs typeface="Calibri" pitchFamily="34" charset="0"/>
              </a:rPr>
              <a:t>Verilen boşluğu uygun ifade ile tamamlayınız.</a:t>
            </a:r>
          </a:p>
          <a:p>
            <a:pPr marL="0" lvl="0" indent="0" fontAlgn="base">
              <a:spcBef>
                <a:spcPct val="0"/>
              </a:spcBef>
              <a:spcAft>
                <a:spcPct val="0"/>
              </a:spcAft>
              <a:buClrTx/>
              <a:buSzTx/>
              <a:buNone/>
            </a:pPr>
            <a:endParaRPr lang="tr-TR" sz="18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tr-TR" sz="3600" dirty="0" smtClean="0">
                <a:latin typeface="Arial" pitchFamily="34" charset="0"/>
                <a:ea typeface="Calibri" pitchFamily="34" charset="0"/>
                <a:cs typeface="Times New Roman" pitchFamily="18" charset="0"/>
              </a:rPr>
              <a:t>A: Do </a:t>
            </a:r>
            <a:r>
              <a:rPr lang="tr-TR" sz="3600" dirty="0" err="1" smtClean="0">
                <a:latin typeface="Arial" pitchFamily="34" charset="0"/>
                <a:ea typeface="Calibri" pitchFamily="34" charset="0"/>
                <a:cs typeface="Times New Roman" pitchFamily="18" charset="0"/>
              </a:rPr>
              <a:t>you</a:t>
            </a:r>
            <a:r>
              <a:rPr lang="tr-TR" sz="3600" dirty="0" smtClean="0">
                <a:latin typeface="Arial" pitchFamily="34" charset="0"/>
                <a:ea typeface="Calibri" pitchFamily="34" charset="0"/>
                <a:cs typeface="Times New Roman" pitchFamily="18" charset="0"/>
              </a:rPr>
              <a:t> </a:t>
            </a:r>
            <a:r>
              <a:rPr lang="tr-TR" sz="3600" dirty="0" err="1" smtClean="0">
                <a:latin typeface="Arial" pitchFamily="34" charset="0"/>
                <a:ea typeface="Calibri" pitchFamily="34" charset="0"/>
                <a:cs typeface="Times New Roman" pitchFamily="18" charset="0"/>
              </a:rPr>
              <a:t>like</a:t>
            </a:r>
            <a:r>
              <a:rPr lang="tr-TR" sz="3600" dirty="0" smtClean="0">
                <a:latin typeface="Arial" pitchFamily="34" charset="0"/>
                <a:ea typeface="Calibri" pitchFamily="34" charset="0"/>
                <a:cs typeface="Times New Roman" pitchFamily="18" charset="0"/>
              </a:rPr>
              <a:t> </a:t>
            </a:r>
            <a:r>
              <a:rPr lang="tr-TR" sz="3600" dirty="0" err="1" smtClean="0">
                <a:latin typeface="Arial" pitchFamily="34" charset="0"/>
                <a:ea typeface="Calibri" pitchFamily="34" charset="0"/>
                <a:cs typeface="Times New Roman" pitchFamily="18" charset="0"/>
              </a:rPr>
              <a:t>fish</a:t>
            </a:r>
            <a:r>
              <a:rPr lang="tr-TR" sz="3600" dirty="0" smtClean="0">
                <a:latin typeface="Arial" pitchFamily="34" charset="0"/>
                <a:ea typeface="Calibri" pitchFamily="34" charset="0"/>
                <a:cs typeface="Times New Roman" pitchFamily="18" charset="0"/>
              </a:rPr>
              <a:t> ? </a:t>
            </a:r>
            <a:endParaRPr lang="tr-TR" sz="18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tr-TR" sz="3600" dirty="0" smtClean="0">
                <a:latin typeface="Arial" pitchFamily="34" charset="0"/>
                <a:ea typeface="Calibri" pitchFamily="34" charset="0"/>
                <a:cs typeface="Times New Roman" pitchFamily="18" charset="0"/>
              </a:rPr>
              <a:t>B: </a:t>
            </a:r>
            <a:r>
              <a:rPr lang="tr-TR" sz="3600" dirty="0" err="1" smtClean="0">
                <a:latin typeface="Arial" pitchFamily="34" charset="0"/>
                <a:ea typeface="Calibri" pitchFamily="34" charset="0"/>
                <a:cs typeface="Times New Roman" pitchFamily="18" charset="0"/>
              </a:rPr>
              <a:t>Yes</a:t>
            </a:r>
            <a:r>
              <a:rPr lang="tr-TR" sz="3600" dirty="0" smtClean="0">
                <a:latin typeface="Arial" pitchFamily="34" charset="0"/>
                <a:ea typeface="Calibri" pitchFamily="34" charset="0"/>
                <a:cs typeface="Times New Roman" pitchFamily="18" charset="0"/>
              </a:rPr>
              <a:t> , I </a:t>
            </a:r>
            <a:r>
              <a:rPr lang="tr-TR" sz="3600" dirty="0" err="1" smtClean="0">
                <a:latin typeface="Arial" pitchFamily="34" charset="0"/>
                <a:ea typeface="Calibri" pitchFamily="34" charset="0"/>
                <a:cs typeface="Times New Roman" pitchFamily="18" charset="0"/>
              </a:rPr>
              <a:t>love</a:t>
            </a:r>
            <a:r>
              <a:rPr lang="tr-TR" sz="3600" dirty="0" smtClean="0">
                <a:latin typeface="Arial" pitchFamily="34" charset="0"/>
                <a:ea typeface="Calibri" pitchFamily="34" charset="0"/>
                <a:cs typeface="Times New Roman" pitchFamily="18" charset="0"/>
              </a:rPr>
              <a:t> it. </a:t>
            </a:r>
            <a:endParaRPr lang="tr-TR" sz="18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tr-TR" dirty="0" smtClean="0">
                <a:latin typeface="Arial" pitchFamily="34" charset="0"/>
                <a:ea typeface="Calibri" pitchFamily="34" charset="0"/>
                <a:cs typeface="Times New Roman" pitchFamily="18" charset="0"/>
              </a:rPr>
              <a:t>A: </a:t>
            </a:r>
            <a:r>
              <a:rPr lang="tr-TR" dirty="0" err="1" smtClean="0">
                <a:latin typeface="Arial" pitchFamily="34" charset="0"/>
                <a:ea typeface="Calibri" pitchFamily="34" charset="0"/>
                <a:cs typeface="Times New Roman" pitchFamily="18" charset="0"/>
              </a:rPr>
              <a:t>How</a:t>
            </a:r>
            <a:r>
              <a:rPr lang="tr-TR" dirty="0" smtClean="0">
                <a:latin typeface="Arial" pitchFamily="34" charset="0"/>
                <a:ea typeface="Calibri" pitchFamily="34" charset="0"/>
                <a:cs typeface="Times New Roman" pitchFamily="18" charset="0"/>
              </a:rPr>
              <a:t> </a:t>
            </a:r>
            <a:r>
              <a:rPr lang="tr-TR" dirty="0" err="1" smtClean="0">
                <a:latin typeface="Arial" pitchFamily="34" charset="0"/>
                <a:ea typeface="Calibri" pitchFamily="34" charset="0"/>
                <a:cs typeface="Times New Roman" pitchFamily="18" charset="0"/>
              </a:rPr>
              <a:t>often</a:t>
            </a:r>
            <a:r>
              <a:rPr lang="tr-TR" dirty="0" smtClean="0">
                <a:latin typeface="Arial" pitchFamily="34" charset="0"/>
                <a:ea typeface="Calibri" pitchFamily="34" charset="0"/>
                <a:cs typeface="Times New Roman" pitchFamily="18" charset="0"/>
              </a:rPr>
              <a:t> do </a:t>
            </a:r>
            <a:r>
              <a:rPr lang="tr-TR" dirty="0" err="1" smtClean="0">
                <a:latin typeface="Arial" pitchFamily="34" charset="0"/>
                <a:ea typeface="Calibri" pitchFamily="34" charset="0"/>
                <a:cs typeface="Times New Roman" pitchFamily="18" charset="0"/>
              </a:rPr>
              <a:t>you</a:t>
            </a:r>
            <a:r>
              <a:rPr lang="tr-TR" dirty="0" smtClean="0">
                <a:latin typeface="Arial" pitchFamily="34" charset="0"/>
                <a:ea typeface="Calibri" pitchFamily="34" charset="0"/>
                <a:cs typeface="Times New Roman" pitchFamily="18" charset="0"/>
              </a:rPr>
              <a:t> </a:t>
            </a:r>
            <a:r>
              <a:rPr lang="tr-TR" dirty="0" err="1" smtClean="0">
                <a:latin typeface="Arial" pitchFamily="34" charset="0"/>
                <a:ea typeface="Calibri" pitchFamily="34" charset="0"/>
                <a:cs typeface="Times New Roman" pitchFamily="18" charset="0"/>
              </a:rPr>
              <a:t>eat</a:t>
            </a:r>
            <a:r>
              <a:rPr lang="tr-TR" dirty="0" smtClean="0">
                <a:latin typeface="Arial" pitchFamily="34" charset="0"/>
                <a:ea typeface="Calibri" pitchFamily="34" charset="0"/>
                <a:cs typeface="Times New Roman" pitchFamily="18" charset="0"/>
              </a:rPr>
              <a:t> it ? </a:t>
            </a:r>
            <a:endParaRPr lang="tr-TR" sz="18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tr-TR" dirty="0" smtClean="0">
                <a:latin typeface="Arial" pitchFamily="34" charset="0"/>
                <a:ea typeface="Calibri" pitchFamily="34" charset="0"/>
                <a:cs typeface="Times New Roman" pitchFamily="18" charset="0"/>
              </a:rPr>
              <a:t>B : I </a:t>
            </a:r>
            <a:r>
              <a:rPr lang="tr-TR" dirty="0" err="1" smtClean="0">
                <a:latin typeface="Arial" pitchFamily="34" charset="0"/>
                <a:ea typeface="Calibri" pitchFamily="34" charset="0"/>
                <a:cs typeface="Times New Roman" pitchFamily="18" charset="0"/>
              </a:rPr>
              <a:t>eat</a:t>
            </a:r>
            <a:r>
              <a:rPr lang="tr-TR" dirty="0" smtClean="0">
                <a:latin typeface="Arial" pitchFamily="34" charset="0"/>
                <a:ea typeface="Calibri" pitchFamily="34" charset="0"/>
                <a:cs typeface="Times New Roman" pitchFamily="18" charset="0"/>
              </a:rPr>
              <a:t> it </a:t>
            </a:r>
            <a:r>
              <a:rPr lang="tr-TR" dirty="0" err="1" smtClean="0">
                <a:latin typeface="Arial" pitchFamily="34" charset="0"/>
                <a:ea typeface="Calibri" pitchFamily="34" charset="0"/>
                <a:cs typeface="Times New Roman" pitchFamily="18" charset="0"/>
              </a:rPr>
              <a:t>twice</a:t>
            </a:r>
            <a:r>
              <a:rPr lang="tr-TR" dirty="0" smtClean="0">
                <a:latin typeface="Arial" pitchFamily="34" charset="0"/>
                <a:ea typeface="Calibri" pitchFamily="34" charset="0"/>
                <a:cs typeface="Times New Roman" pitchFamily="18" charset="0"/>
              </a:rPr>
              <a:t> a </a:t>
            </a:r>
            <a:r>
              <a:rPr lang="tr-TR" dirty="0" err="1" smtClean="0">
                <a:latin typeface="Arial" pitchFamily="34" charset="0"/>
                <a:ea typeface="Calibri" pitchFamily="34" charset="0"/>
                <a:cs typeface="Times New Roman" pitchFamily="18" charset="0"/>
              </a:rPr>
              <a:t>week</a:t>
            </a:r>
            <a:r>
              <a:rPr lang="tr-TR" dirty="0" smtClean="0">
                <a:latin typeface="Arial" pitchFamily="34" charset="0"/>
                <a:ea typeface="Calibri" pitchFamily="34" charset="0"/>
                <a:cs typeface="Times New Roman" pitchFamily="18" charset="0"/>
              </a:rPr>
              <a:t> </a:t>
            </a:r>
            <a:endParaRPr lang="tr-TR" sz="18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tr-TR" dirty="0" smtClean="0">
                <a:latin typeface="Arial" pitchFamily="34" charset="0"/>
                <a:ea typeface="Calibri" pitchFamily="34" charset="0"/>
                <a:cs typeface="Times New Roman" pitchFamily="18" charset="0"/>
              </a:rPr>
              <a:t>A: </a:t>
            </a:r>
            <a:r>
              <a:rPr lang="tr-TR" dirty="0" err="1" smtClean="0">
                <a:latin typeface="Arial" pitchFamily="34" charset="0"/>
                <a:ea typeface="Calibri" pitchFamily="34" charset="0"/>
                <a:cs typeface="Times New Roman" pitchFamily="18" charset="0"/>
              </a:rPr>
              <a:t>How</a:t>
            </a:r>
            <a:r>
              <a:rPr lang="tr-TR" dirty="0" smtClean="0">
                <a:latin typeface="Arial" pitchFamily="34" charset="0"/>
                <a:ea typeface="Calibri" pitchFamily="34" charset="0"/>
                <a:cs typeface="Times New Roman" pitchFamily="18" charset="0"/>
              </a:rPr>
              <a:t> do </a:t>
            </a:r>
            <a:r>
              <a:rPr lang="tr-TR" dirty="0" err="1" smtClean="0">
                <a:latin typeface="Arial" pitchFamily="34" charset="0"/>
                <a:ea typeface="Calibri" pitchFamily="34" charset="0"/>
                <a:cs typeface="Times New Roman" pitchFamily="18" charset="0"/>
              </a:rPr>
              <a:t>you</a:t>
            </a:r>
            <a:r>
              <a:rPr lang="tr-TR" dirty="0" smtClean="0">
                <a:latin typeface="Arial" pitchFamily="34" charset="0"/>
                <a:ea typeface="Calibri" pitchFamily="34" charset="0"/>
                <a:cs typeface="Times New Roman" pitchFamily="18" charset="0"/>
              </a:rPr>
              <a:t> </a:t>
            </a:r>
            <a:r>
              <a:rPr lang="tr-TR" dirty="0" err="1" smtClean="0">
                <a:latin typeface="Arial" pitchFamily="34" charset="0"/>
                <a:ea typeface="Calibri" pitchFamily="34" charset="0"/>
                <a:cs typeface="Times New Roman" pitchFamily="18" charset="0"/>
              </a:rPr>
              <a:t>usually</a:t>
            </a:r>
            <a:r>
              <a:rPr lang="tr-TR" dirty="0" smtClean="0">
                <a:latin typeface="Arial" pitchFamily="34" charset="0"/>
                <a:ea typeface="Calibri" pitchFamily="34" charset="0"/>
                <a:cs typeface="Times New Roman" pitchFamily="18" charset="0"/>
              </a:rPr>
              <a:t> </a:t>
            </a:r>
            <a:r>
              <a:rPr lang="tr-TR" dirty="0" err="1" smtClean="0">
                <a:latin typeface="Arial" pitchFamily="34" charset="0"/>
                <a:ea typeface="Calibri" pitchFamily="34" charset="0"/>
                <a:cs typeface="Times New Roman" pitchFamily="18" charset="0"/>
              </a:rPr>
              <a:t>cook</a:t>
            </a:r>
            <a:r>
              <a:rPr lang="tr-TR" dirty="0" smtClean="0">
                <a:latin typeface="Arial" pitchFamily="34" charset="0"/>
                <a:ea typeface="Calibri" pitchFamily="34" charset="0"/>
                <a:cs typeface="Times New Roman" pitchFamily="18" charset="0"/>
              </a:rPr>
              <a:t> it ? </a:t>
            </a:r>
            <a:endParaRPr lang="tr-TR" sz="18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tr-TR" dirty="0" smtClean="0">
                <a:latin typeface="Arial" pitchFamily="34" charset="0"/>
                <a:ea typeface="Calibri" pitchFamily="34" charset="0"/>
                <a:cs typeface="Times New Roman" pitchFamily="18" charset="0"/>
              </a:rPr>
              <a:t>B : ………………………………………………... </a:t>
            </a:r>
            <a:endParaRPr lang="tr-TR" sz="1800" dirty="0" smtClean="0">
              <a:latin typeface="Arial" pitchFamily="34" charset="0"/>
              <a:cs typeface="Arial" pitchFamily="34" charset="0"/>
            </a:endParaRPr>
          </a:p>
          <a:p>
            <a:pPr marL="342900" lvl="0" indent="-342900" eaLnBrk="0" fontAlgn="base" hangingPunct="0">
              <a:spcBef>
                <a:spcPct val="0"/>
              </a:spcBef>
              <a:spcAft>
                <a:spcPct val="0"/>
              </a:spcAft>
              <a:buClrTx/>
              <a:buSzTx/>
              <a:buFontTx/>
              <a:buAutoNum type="alphaUcParenR"/>
            </a:pPr>
            <a:endParaRPr lang="tr-TR" sz="1800" dirty="0" smtClean="0">
              <a:latin typeface="Arial" pitchFamily="34" charset="0"/>
              <a:cs typeface="Arial" pitchFamily="34" charset="0"/>
            </a:endParaRPr>
          </a:p>
          <a:p>
            <a:pPr marL="514350" lvl="0" indent="-514350" eaLnBrk="0" fontAlgn="base" hangingPunct="0">
              <a:spcBef>
                <a:spcPct val="0"/>
              </a:spcBef>
              <a:spcAft>
                <a:spcPct val="0"/>
              </a:spcAft>
              <a:buClrTx/>
              <a:buSzTx/>
              <a:buFontTx/>
              <a:buAutoNum type="alphaUcParenR"/>
            </a:pPr>
            <a:r>
              <a:rPr lang="tr-TR" sz="3600" dirty="0" smtClean="0">
                <a:latin typeface="Calibri" pitchFamily="34" charset="0"/>
                <a:ea typeface="Calibri" pitchFamily="34" charset="0"/>
                <a:cs typeface="Times New Roman" pitchFamily="18" charset="0"/>
              </a:rPr>
              <a:t>I </a:t>
            </a:r>
            <a:r>
              <a:rPr lang="tr-TR" sz="3600" dirty="0" err="1" smtClean="0">
                <a:latin typeface="Calibri" pitchFamily="34" charset="0"/>
                <a:ea typeface="Calibri" pitchFamily="34" charset="0"/>
                <a:cs typeface="Times New Roman" pitchFamily="18" charset="0"/>
              </a:rPr>
              <a:t>like</a:t>
            </a:r>
            <a:r>
              <a:rPr lang="tr-TR" sz="3600" dirty="0" smtClean="0">
                <a:latin typeface="Calibri" pitchFamily="34" charset="0"/>
                <a:ea typeface="Calibri" pitchFamily="34" charset="0"/>
                <a:cs typeface="Times New Roman" pitchFamily="18" charset="0"/>
              </a:rPr>
              <a:t> it </a:t>
            </a:r>
            <a:r>
              <a:rPr lang="tr-TR" sz="3600" dirty="0" err="1" smtClean="0">
                <a:latin typeface="Calibri" pitchFamily="34" charset="0"/>
                <a:ea typeface="Calibri" pitchFamily="34" charset="0"/>
                <a:cs typeface="Times New Roman" pitchFamily="18" charset="0"/>
              </a:rPr>
              <a:t>with</a:t>
            </a:r>
            <a:r>
              <a:rPr lang="tr-TR" sz="3600" dirty="0" smtClean="0">
                <a:latin typeface="Calibri" pitchFamily="34" charset="0"/>
                <a:ea typeface="Calibri" pitchFamily="34" charset="0"/>
                <a:cs typeface="Times New Roman" pitchFamily="18" charset="0"/>
              </a:rPr>
              <a:t> </a:t>
            </a:r>
            <a:r>
              <a:rPr lang="tr-TR" sz="3600" dirty="0" err="1" smtClean="0">
                <a:latin typeface="Calibri" pitchFamily="34" charset="0"/>
                <a:ea typeface="Calibri" pitchFamily="34" charset="0"/>
                <a:cs typeface="Times New Roman" pitchFamily="18" charset="0"/>
              </a:rPr>
              <a:t>salad</a:t>
            </a:r>
            <a:r>
              <a:rPr lang="tr-TR" sz="3600" dirty="0" smtClean="0">
                <a:latin typeface="Calibri" pitchFamily="34" charset="0"/>
                <a:ea typeface="Calibri" pitchFamily="34" charset="0"/>
                <a:cs typeface="Times New Roman" pitchFamily="18" charset="0"/>
              </a:rPr>
              <a:t> </a:t>
            </a:r>
            <a:r>
              <a:rPr lang="tr-TR" sz="3600" dirty="0" err="1" smtClean="0">
                <a:latin typeface="Calibri" pitchFamily="34" charset="0"/>
                <a:ea typeface="Calibri" pitchFamily="34" charset="0"/>
                <a:cs typeface="Times New Roman" pitchFamily="18" charset="0"/>
              </a:rPr>
              <a:t>and</a:t>
            </a:r>
            <a:r>
              <a:rPr lang="tr-TR" sz="3600" dirty="0" smtClean="0">
                <a:latin typeface="Calibri" pitchFamily="34" charset="0"/>
                <a:ea typeface="Calibri" pitchFamily="34" charset="0"/>
                <a:cs typeface="Times New Roman" pitchFamily="18" charset="0"/>
              </a:rPr>
              <a:t> </a:t>
            </a:r>
            <a:r>
              <a:rPr lang="tr-TR" sz="3600" dirty="0" err="1" smtClean="0">
                <a:latin typeface="Calibri" pitchFamily="34" charset="0"/>
                <a:ea typeface="Calibri" pitchFamily="34" charset="0"/>
                <a:cs typeface="Times New Roman" pitchFamily="18" charset="0"/>
              </a:rPr>
              <a:t>chips</a:t>
            </a:r>
            <a:r>
              <a:rPr lang="tr-TR" sz="3600" dirty="0" smtClean="0">
                <a:latin typeface="Calibri" pitchFamily="34" charset="0"/>
                <a:ea typeface="Calibri" pitchFamily="34" charset="0"/>
                <a:cs typeface="Times New Roman" pitchFamily="18" charset="0"/>
              </a:rPr>
              <a:t> </a:t>
            </a:r>
          </a:p>
          <a:p>
            <a:pPr marL="0" lvl="0" indent="0" eaLnBrk="0" fontAlgn="base" hangingPunct="0">
              <a:spcBef>
                <a:spcPct val="0"/>
              </a:spcBef>
              <a:spcAft>
                <a:spcPct val="0"/>
              </a:spcAft>
              <a:buClrTx/>
              <a:buSzTx/>
              <a:buNone/>
            </a:pPr>
            <a:r>
              <a:rPr lang="tr-TR" sz="3600" dirty="0" smtClean="0">
                <a:latin typeface="Calibri" pitchFamily="34" charset="0"/>
                <a:ea typeface="Calibri" pitchFamily="34" charset="0"/>
                <a:cs typeface="Times New Roman" pitchFamily="18" charset="0"/>
              </a:rPr>
              <a:t>B) I </a:t>
            </a:r>
            <a:r>
              <a:rPr lang="tr-TR" sz="3600" dirty="0" err="1" smtClean="0">
                <a:latin typeface="Calibri" pitchFamily="34" charset="0"/>
                <a:ea typeface="Calibri" pitchFamily="34" charset="0"/>
                <a:cs typeface="Times New Roman" pitchFamily="18" charset="0"/>
              </a:rPr>
              <a:t>fry</a:t>
            </a:r>
            <a:r>
              <a:rPr lang="tr-TR" sz="3600" dirty="0" smtClean="0">
                <a:latin typeface="Calibri" pitchFamily="34" charset="0"/>
                <a:ea typeface="Calibri" pitchFamily="34" charset="0"/>
                <a:cs typeface="Times New Roman" pitchFamily="18" charset="0"/>
              </a:rPr>
              <a:t> </a:t>
            </a:r>
            <a:r>
              <a:rPr lang="tr-TR" sz="3600" dirty="0" err="1" smtClean="0">
                <a:latin typeface="Calibri" pitchFamily="34" charset="0"/>
                <a:ea typeface="Calibri" pitchFamily="34" charset="0"/>
                <a:cs typeface="Times New Roman" pitchFamily="18" charset="0"/>
              </a:rPr>
              <a:t>or</a:t>
            </a:r>
            <a:r>
              <a:rPr lang="tr-TR" sz="3600" dirty="0" smtClean="0">
                <a:latin typeface="Calibri" pitchFamily="34" charset="0"/>
                <a:ea typeface="Calibri" pitchFamily="34" charset="0"/>
                <a:cs typeface="Times New Roman" pitchFamily="18" charset="0"/>
              </a:rPr>
              <a:t> </a:t>
            </a:r>
            <a:r>
              <a:rPr lang="tr-TR" sz="3600" dirty="0" err="1" smtClean="0">
                <a:latin typeface="Calibri" pitchFamily="34" charset="0"/>
                <a:ea typeface="Calibri" pitchFamily="34" charset="0"/>
                <a:cs typeface="Times New Roman" pitchFamily="18" charset="0"/>
              </a:rPr>
              <a:t>grill</a:t>
            </a:r>
            <a:r>
              <a:rPr lang="tr-TR" sz="3600" dirty="0" smtClean="0">
                <a:latin typeface="Calibri" pitchFamily="34" charset="0"/>
                <a:ea typeface="Calibri" pitchFamily="34" charset="0"/>
                <a:cs typeface="Times New Roman" pitchFamily="18" charset="0"/>
              </a:rPr>
              <a:t> it. I </a:t>
            </a:r>
            <a:r>
              <a:rPr lang="tr-TR" sz="3600" dirty="0" err="1" smtClean="0">
                <a:latin typeface="Calibri" pitchFamily="34" charset="0"/>
                <a:ea typeface="Calibri" pitchFamily="34" charset="0"/>
                <a:cs typeface="Times New Roman" pitchFamily="18" charset="0"/>
              </a:rPr>
              <a:t>like</a:t>
            </a:r>
            <a:r>
              <a:rPr lang="tr-TR" sz="3600" dirty="0" smtClean="0">
                <a:latin typeface="Calibri" pitchFamily="34" charset="0"/>
                <a:ea typeface="Calibri" pitchFamily="34" charset="0"/>
                <a:cs typeface="Times New Roman" pitchFamily="18" charset="0"/>
              </a:rPr>
              <a:t> </a:t>
            </a:r>
            <a:r>
              <a:rPr lang="tr-TR" sz="3600" dirty="0" err="1" smtClean="0">
                <a:latin typeface="Calibri" pitchFamily="34" charset="0"/>
                <a:ea typeface="Calibri" pitchFamily="34" charset="0"/>
                <a:cs typeface="Times New Roman" pitchFamily="18" charset="0"/>
              </a:rPr>
              <a:t>both</a:t>
            </a:r>
            <a:r>
              <a:rPr lang="tr-TR" sz="3600" dirty="0" smtClean="0">
                <a:latin typeface="Calibri" pitchFamily="34" charset="0"/>
                <a:ea typeface="Calibri" pitchFamily="34" charset="0"/>
                <a:cs typeface="Times New Roman" pitchFamily="18" charset="0"/>
              </a:rPr>
              <a:t> of </a:t>
            </a:r>
            <a:r>
              <a:rPr lang="tr-TR" sz="3600" dirty="0" err="1" smtClean="0">
                <a:latin typeface="Calibri" pitchFamily="34" charset="0"/>
                <a:ea typeface="Calibri" pitchFamily="34" charset="0"/>
                <a:cs typeface="Times New Roman" pitchFamily="18" charset="0"/>
              </a:rPr>
              <a:t>them</a:t>
            </a:r>
            <a:endParaRPr lang="tr-TR"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tr-TR" sz="3600" dirty="0" smtClean="0">
                <a:latin typeface="Calibri" pitchFamily="34" charset="0"/>
                <a:ea typeface="Calibri" pitchFamily="34" charset="0"/>
                <a:cs typeface="Times New Roman" pitchFamily="18" charset="0"/>
              </a:rPr>
              <a:t>C) I </a:t>
            </a:r>
            <a:r>
              <a:rPr lang="tr-TR" sz="3600" dirty="0" err="1" smtClean="0">
                <a:latin typeface="Calibri" pitchFamily="34" charset="0"/>
                <a:ea typeface="Calibri" pitchFamily="34" charset="0"/>
                <a:cs typeface="Times New Roman" pitchFamily="18" charset="0"/>
              </a:rPr>
              <a:t>serve</a:t>
            </a:r>
            <a:r>
              <a:rPr lang="tr-TR" sz="3600" dirty="0" smtClean="0">
                <a:latin typeface="Calibri" pitchFamily="34" charset="0"/>
                <a:ea typeface="Calibri" pitchFamily="34" charset="0"/>
                <a:cs typeface="Times New Roman" pitchFamily="18" charset="0"/>
              </a:rPr>
              <a:t> it </a:t>
            </a:r>
            <a:r>
              <a:rPr lang="tr-TR" sz="3600" dirty="0" err="1" smtClean="0">
                <a:latin typeface="Calibri" pitchFamily="34" charset="0"/>
                <a:ea typeface="Calibri" pitchFamily="34" charset="0"/>
                <a:cs typeface="Times New Roman" pitchFamily="18" charset="0"/>
              </a:rPr>
              <a:t>with</a:t>
            </a:r>
            <a:r>
              <a:rPr lang="tr-TR" sz="3600" dirty="0" smtClean="0">
                <a:latin typeface="Calibri" pitchFamily="34" charset="0"/>
                <a:ea typeface="Calibri" pitchFamily="34" charset="0"/>
                <a:cs typeface="Times New Roman" pitchFamily="18" charset="0"/>
              </a:rPr>
              <a:t> </a:t>
            </a:r>
            <a:r>
              <a:rPr lang="tr-TR" sz="3600" dirty="0" err="1" smtClean="0">
                <a:latin typeface="Calibri" pitchFamily="34" charset="0"/>
                <a:ea typeface="Calibri" pitchFamily="34" charset="0"/>
                <a:cs typeface="Times New Roman" pitchFamily="18" charset="0"/>
              </a:rPr>
              <a:t>lemon</a:t>
            </a:r>
            <a:r>
              <a:rPr lang="tr-TR" sz="3600" dirty="0" smtClean="0">
                <a:latin typeface="Calibri" pitchFamily="34" charset="0"/>
                <a:ea typeface="Calibri" pitchFamily="34" charset="0"/>
                <a:cs typeface="Times New Roman" pitchFamily="18" charset="0"/>
              </a:rPr>
              <a:t> </a:t>
            </a:r>
            <a:r>
              <a:rPr lang="tr-TR" sz="3600" dirty="0" err="1" smtClean="0">
                <a:latin typeface="Calibri" pitchFamily="34" charset="0"/>
                <a:ea typeface="Calibri" pitchFamily="34" charset="0"/>
                <a:cs typeface="Times New Roman" pitchFamily="18" charset="0"/>
              </a:rPr>
              <a:t>and</a:t>
            </a:r>
            <a:r>
              <a:rPr lang="tr-TR" sz="3600" dirty="0" smtClean="0">
                <a:latin typeface="Calibri" pitchFamily="34" charset="0"/>
                <a:ea typeface="Calibri" pitchFamily="34" charset="0"/>
                <a:cs typeface="Times New Roman" pitchFamily="18" charset="0"/>
              </a:rPr>
              <a:t> </a:t>
            </a:r>
            <a:r>
              <a:rPr lang="tr-TR" sz="3600" dirty="0" err="1" smtClean="0">
                <a:latin typeface="Calibri" pitchFamily="34" charset="0"/>
                <a:ea typeface="Calibri" pitchFamily="34" charset="0"/>
                <a:cs typeface="Times New Roman" pitchFamily="18" charset="0"/>
              </a:rPr>
              <a:t>parsley</a:t>
            </a:r>
            <a:endParaRPr lang="tr-TR"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tr-TR" sz="3600" dirty="0" smtClean="0">
                <a:latin typeface="Calibri" pitchFamily="34" charset="0"/>
                <a:ea typeface="Calibri" pitchFamily="34" charset="0"/>
                <a:cs typeface="Times New Roman" pitchFamily="18" charset="0"/>
              </a:rPr>
              <a:t>D) I </a:t>
            </a:r>
            <a:r>
              <a:rPr lang="tr-TR" sz="3600" dirty="0" err="1" smtClean="0">
                <a:latin typeface="Calibri" pitchFamily="34" charset="0"/>
                <a:ea typeface="Calibri" pitchFamily="34" charset="0"/>
                <a:cs typeface="Times New Roman" pitchFamily="18" charset="0"/>
              </a:rPr>
              <a:t>stir</a:t>
            </a:r>
            <a:r>
              <a:rPr lang="tr-TR" sz="3600" dirty="0" smtClean="0">
                <a:latin typeface="Calibri" pitchFamily="34" charset="0"/>
                <a:ea typeface="Calibri" pitchFamily="34" charset="0"/>
                <a:cs typeface="Times New Roman" pitchFamily="18" charset="0"/>
              </a:rPr>
              <a:t> it </a:t>
            </a:r>
            <a:r>
              <a:rPr lang="tr-TR" sz="3600" dirty="0" err="1" smtClean="0">
                <a:latin typeface="Calibri" pitchFamily="34" charset="0"/>
                <a:ea typeface="Calibri" pitchFamily="34" charset="0"/>
                <a:cs typeface="Times New Roman" pitchFamily="18" charset="0"/>
              </a:rPr>
              <a:t>for</a:t>
            </a:r>
            <a:r>
              <a:rPr lang="tr-TR" sz="3600" dirty="0" smtClean="0">
                <a:latin typeface="Calibri" pitchFamily="34" charset="0"/>
                <a:ea typeface="Calibri" pitchFamily="34" charset="0"/>
                <a:cs typeface="Times New Roman" pitchFamily="18" charset="0"/>
              </a:rPr>
              <a:t> 5-10 </a:t>
            </a:r>
            <a:r>
              <a:rPr lang="tr-TR" sz="3600" dirty="0" err="1" smtClean="0">
                <a:latin typeface="Calibri" pitchFamily="34" charset="0"/>
                <a:ea typeface="Calibri" pitchFamily="34" charset="0"/>
                <a:cs typeface="Times New Roman" pitchFamily="18" charset="0"/>
              </a:rPr>
              <a:t>minutes</a:t>
            </a:r>
            <a:endParaRPr lang="tr-TR" sz="5400" dirty="0" smtClean="0">
              <a:latin typeface="Arial" pitchFamily="34" charset="0"/>
              <a:cs typeface="Arial" pitchFamily="34" charset="0"/>
            </a:endParaRP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Resim 2"/>
          <p:cNvPicPr>
            <a:picLocks noChangeAspect="1" noChangeArrowheads="1"/>
          </p:cNvPicPr>
          <p:nvPr/>
        </p:nvPicPr>
        <p:blipFill>
          <a:blip r:embed="rId2" cstate="print"/>
          <a:srcRect/>
          <a:stretch>
            <a:fillRect/>
          </a:stretch>
        </p:blipFill>
        <p:spPr bwMode="auto">
          <a:xfrm>
            <a:off x="2786050" y="1254743"/>
            <a:ext cx="3286148" cy="4898981"/>
          </a:xfrm>
          <a:prstGeom prst="rect">
            <a:avLst/>
          </a:prstGeom>
          <a:noFill/>
        </p:spPr>
      </p:pic>
      <p:pic>
        <p:nvPicPr>
          <p:cNvPr id="2050" name="Resim 1"/>
          <p:cNvPicPr>
            <a:picLocks noChangeAspect="1" noChangeArrowheads="1"/>
          </p:cNvPicPr>
          <p:nvPr/>
        </p:nvPicPr>
        <p:blipFill>
          <a:blip r:embed="rId3" cstate="print"/>
          <a:srcRect/>
          <a:stretch>
            <a:fillRect/>
          </a:stretch>
        </p:blipFill>
        <p:spPr bwMode="auto">
          <a:xfrm>
            <a:off x="5980649" y="2071678"/>
            <a:ext cx="3163351" cy="3095636"/>
          </a:xfrm>
          <a:prstGeom prst="rect">
            <a:avLst/>
          </a:prstGeom>
          <a:noFill/>
        </p:spPr>
      </p:pic>
      <p:sp>
        <p:nvSpPr>
          <p:cNvPr id="2051" name="Rectangle 3"/>
          <p:cNvSpPr>
            <a:spLocks noChangeArrowheads="1"/>
          </p:cNvSpPr>
          <p:nvPr/>
        </p:nvSpPr>
        <p:spPr bwMode="auto">
          <a:xfrm>
            <a:off x="357158" y="500042"/>
            <a:ext cx="835824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Verilen boşluğu uygun ifade ile tamamlayınız.</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457200"/>
            <a:ext cx="227948"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
            </a:r>
            <a:br>
              <a:rPr kumimoji="0" lang="tr-TR" sz="1800" b="0" i="0" u="none" strike="noStrike" cap="none" normalizeH="0" baseline="0" dirty="0" smtClean="0">
                <a:ln>
                  <a:noFill/>
                </a:ln>
                <a:solidFill>
                  <a:schemeClr val="tx1"/>
                </a:solidFill>
                <a:effectLst/>
                <a:latin typeface="Arial" pitchFamily="34" charset="0"/>
                <a:cs typeface="Arial" pitchFamily="34" charset="0"/>
              </a:rPr>
            </a:b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Dikdörtgen"/>
          <p:cNvSpPr/>
          <p:nvPr/>
        </p:nvSpPr>
        <p:spPr>
          <a:xfrm>
            <a:off x="642910" y="3643314"/>
            <a:ext cx="4572000" cy="2308324"/>
          </a:xfrm>
          <a:prstGeom prst="rect">
            <a:avLst/>
          </a:prstGeom>
        </p:spPr>
        <p:txBody>
          <a:bodyPr>
            <a:spAutoFit/>
          </a:bodyPr>
          <a:lstStyle/>
          <a:p>
            <a:pPr lvl="0" eaLnBrk="0" fontAlgn="base" hangingPunct="0">
              <a:spcBef>
                <a:spcPct val="0"/>
              </a:spcBef>
              <a:spcAft>
                <a:spcPct val="0"/>
              </a:spcAft>
            </a:pPr>
            <a:r>
              <a:rPr lang="tr-TR" sz="3600" dirty="0" smtClean="0">
                <a:solidFill>
                  <a:srgbClr val="000000"/>
                </a:solidFill>
                <a:latin typeface="Arial" pitchFamily="34" charset="0"/>
                <a:ea typeface="Calibri" pitchFamily="34" charset="0"/>
                <a:cs typeface="Arial" pitchFamily="34" charset="0"/>
              </a:rPr>
              <a:t>A) </a:t>
            </a:r>
            <a:r>
              <a:rPr lang="tr-TR" sz="3600" dirty="0" err="1" smtClean="0">
                <a:solidFill>
                  <a:srgbClr val="000000"/>
                </a:solidFill>
                <a:latin typeface="Arial" pitchFamily="34" charset="0"/>
                <a:ea typeface="Calibri" pitchFamily="34" charset="0"/>
                <a:cs typeface="Arial" pitchFamily="34" charset="0"/>
              </a:rPr>
              <a:t>Twice</a:t>
            </a:r>
            <a:r>
              <a:rPr lang="tr-TR" sz="3600" dirty="0" smtClean="0">
                <a:solidFill>
                  <a:srgbClr val="000000"/>
                </a:solidFill>
                <a:latin typeface="Arial" pitchFamily="34" charset="0"/>
                <a:ea typeface="Calibri" pitchFamily="34" charset="0"/>
                <a:cs typeface="Arial" pitchFamily="34" charset="0"/>
              </a:rPr>
              <a:t> a </a:t>
            </a:r>
            <a:r>
              <a:rPr lang="tr-TR" sz="3600" dirty="0" err="1" smtClean="0">
                <a:solidFill>
                  <a:srgbClr val="000000"/>
                </a:solidFill>
                <a:latin typeface="Arial" pitchFamily="34" charset="0"/>
                <a:ea typeface="Calibri" pitchFamily="34" charset="0"/>
                <a:cs typeface="Arial" pitchFamily="34" charset="0"/>
              </a:rPr>
              <a:t>day</a:t>
            </a:r>
            <a:r>
              <a:rPr lang="tr-TR" sz="3600" dirty="0" smtClean="0">
                <a:solidFill>
                  <a:srgbClr val="000000"/>
                </a:solidFill>
                <a:latin typeface="Arial" pitchFamily="34" charset="0"/>
                <a:ea typeface="Calibri" pitchFamily="34" charset="0"/>
                <a:cs typeface="Arial" pitchFamily="34" charset="0"/>
              </a:rPr>
              <a:t> </a:t>
            </a:r>
            <a:endParaRPr lang="tr-TR" sz="2000" dirty="0" smtClean="0">
              <a:latin typeface="Arial" pitchFamily="34" charset="0"/>
              <a:cs typeface="Arial" pitchFamily="34" charset="0"/>
            </a:endParaRPr>
          </a:p>
          <a:p>
            <a:pPr lvl="0" eaLnBrk="0" fontAlgn="base" hangingPunct="0">
              <a:spcBef>
                <a:spcPct val="0"/>
              </a:spcBef>
              <a:spcAft>
                <a:spcPct val="0"/>
              </a:spcAft>
            </a:pPr>
            <a:r>
              <a:rPr lang="tr-TR" sz="3600" dirty="0" smtClean="0">
                <a:solidFill>
                  <a:srgbClr val="000000"/>
                </a:solidFill>
                <a:latin typeface="Arial" pitchFamily="34" charset="0"/>
                <a:ea typeface="Calibri" pitchFamily="34" charset="0"/>
                <a:cs typeface="Arial" pitchFamily="34" charset="0"/>
              </a:rPr>
              <a:t>B) </a:t>
            </a:r>
            <a:r>
              <a:rPr lang="tr-TR" sz="3600" dirty="0" err="1" smtClean="0">
                <a:solidFill>
                  <a:srgbClr val="000000"/>
                </a:solidFill>
                <a:latin typeface="Arial" pitchFamily="34" charset="0"/>
                <a:ea typeface="Calibri" pitchFamily="34" charset="0"/>
                <a:cs typeface="Arial" pitchFamily="34" charset="0"/>
              </a:rPr>
              <a:t>Often</a:t>
            </a:r>
            <a:r>
              <a:rPr lang="tr-TR" sz="3600" dirty="0" smtClean="0">
                <a:solidFill>
                  <a:srgbClr val="000000"/>
                </a:solidFill>
                <a:latin typeface="Arial" pitchFamily="34" charset="0"/>
                <a:ea typeface="Calibri" pitchFamily="34" charset="0"/>
                <a:cs typeface="Arial" pitchFamily="34" charset="0"/>
              </a:rPr>
              <a:t> </a:t>
            </a:r>
            <a:endParaRPr lang="tr-TR" sz="2000" dirty="0" smtClean="0">
              <a:latin typeface="Arial" pitchFamily="34" charset="0"/>
              <a:cs typeface="Arial" pitchFamily="34" charset="0"/>
            </a:endParaRPr>
          </a:p>
          <a:p>
            <a:pPr lvl="0" eaLnBrk="0" fontAlgn="base" hangingPunct="0">
              <a:spcBef>
                <a:spcPct val="0"/>
              </a:spcBef>
              <a:spcAft>
                <a:spcPct val="0"/>
              </a:spcAft>
            </a:pPr>
            <a:r>
              <a:rPr lang="tr-TR" sz="3600" dirty="0" smtClean="0">
                <a:solidFill>
                  <a:srgbClr val="000000"/>
                </a:solidFill>
                <a:latin typeface="Arial" pitchFamily="34" charset="0"/>
                <a:ea typeface="Calibri" pitchFamily="34" charset="0"/>
                <a:cs typeface="Arial" pitchFamily="34" charset="0"/>
              </a:rPr>
              <a:t>C) </a:t>
            </a:r>
            <a:r>
              <a:rPr lang="tr-TR" sz="3600" dirty="0" err="1" smtClean="0">
                <a:solidFill>
                  <a:srgbClr val="000000"/>
                </a:solidFill>
                <a:latin typeface="Arial" pitchFamily="34" charset="0"/>
                <a:ea typeface="Calibri" pitchFamily="34" charset="0"/>
                <a:cs typeface="Arial" pitchFamily="34" charset="0"/>
              </a:rPr>
              <a:t>Hardly</a:t>
            </a:r>
            <a:r>
              <a:rPr lang="tr-TR" sz="3600" dirty="0" smtClean="0">
                <a:solidFill>
                  <a:srgbClr val="000000"/>
                </a:solidFill>
                <a:latin typeface="Arial" pitchFamily="34" charset="0"/>
                <a:ea typeface="Calibri" pitchFamily="34" charset="0"/>
                <a:cs typeface="Arial" pitchFamily="34" charset="0"/>
              </a:rPr>
              <a:t> ever </a:t>
            </a:r>
            <a:endParaRPr lang="tr-TR" sz="2000" dirty="0" smtClean="0">
              <a:latin typeface="Arial" pitchFamily="34" charset="0"/>
              <a:cs typeface="Arial" pitchFamily="34" charset="0"/>
            </a:endParaRPr>
          </a:p>
          <a:p>
            <a:pPr lvl="0" eaLnBrk="0" fontAlgn="base" hangingPunct="0">
              <a:spcBef>
                <a:spcPct val="0"/>
              </a:spcBef>
              <a:spcAft>
                <a:spcPct val="0"/>
              </a:spcAft>
            </a:pPr>
            <a:r>
              <a:rPr lang="tr-TR" sz="3600" dirty="0" smtClean="0">
                <a:solidFill>
                  <a:srgbClr val="000000"/>
                </a:solidFill>
                <a:latin typeface="Arial" pitchFamily="34" charset="0"/>
                <a:ea typeface="Calibri" pitchFamily="34" charset="0"/>
                <a:cs typeface="Arial" pitchFamily="34" charset="0"/>
              </a:rPr>
              <a:t>D) </a:t>
            </a:r>
            <a:r>
              <a:rPr lang="tr-TR" sz="3600" dirty="0" err="1" smtClean="0">
                <a:solidFill>
                  <a:srgbClr val="000000"/>
                </a:solidFill>
                <a:latin typeface="Arial" pitchFamily="34" charset="0"/>
                <a:ea typeface="Calibri" pitchFamily="34" charset="0"/>
                <a:cs typeface="Arial" pitchFamily="34" charset="0"/>
              </a:rPr>
              <a:t>Always</a:t>
            </a:r>
            <a:r>
              <a:rPr lang="tr-TR" sz="3600" dirty="0" smtClean="0">
                <a:solidFill>
                  <a:srgbClr val="000000"/>
                </a:solidFill>
                <a:latin typeface="Arial" pitchFamily="34" charset="0"/>
                <a:ea typeface="Calibri" pitchFamily="34" charset="0"/>
                <a:cs typeface="Arial" pitchFamily="34" charset="0"/>
              </a:rPr>
              <a:t> </a:t>
            </a:r>
            <a:endParaRPr lang="tr-TR" sz="5400" dirty="0" smtClean="0">
              <a:latin typeface="Arial" pitchFamily="34" charset="0"/>
              <a:cs typeface="Arial" pitchFamily="34" charset="0"/>
            </a:endParaRPr>
          </a:p>
        </p:txBody>
      </p:sp>
    </p:spTree>
  </p:cSld>
  <p:clrMapOvr>
    <a:masterClrMapping/>
  </p:clrMapOvr>
  <p:transition spd="slow">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043608" y="768980"/>
            <a:ext cx="785301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40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Altı çizili kelimenin yerine hangisi kullanılırsa </a:t>
            </a:r>
            <a:r>
              <a:rPr kumimoji="0" lang="tr-TR" sz="36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anlam </a:t>
            </a:r>
            <a:r>
              <a:rPr kumimoji="0" lang="tr-TR" sz="3600" b="1" i="0" u="sng" strike="noStrike" cap="none" normalizeH="0" baseline="0" dirty="0" smtClean="0">
                <a:ln>
                  <a:noFill/>
                </a:ln>
                <a:solidFill>
                  <a:srgbClr val="000000"/>
                </a:solidFill>
                <a:effectLst/>
                <a:latin typeface="Arial" pitchFamily="34" charset="0"/>
                <a:ea typeface="Calibri" pitchFamily="34" charset="0"/>
                <a:cs typeface="Calibri" pitchFamily="34" charset="0"/>
              </a:rPr>
              <a:t>bozulmaz</a:t>
            </a:r>
            <a:r>
              <a:rPr kumimoji="0" lang="tr-TR" sz="36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a:t>
            </a:r>
            <a:r>
              <a:rPr kumimoji="0" lang="tr-TR" sz="3600" b="1" i="0" u="none" strike="noStrike" cap="none" normalizeH="0" baseline="0" dirty="0" err="1" smtClean="0">
                <a:ln>
                  <a:noFill/>
                </a:ln>
                <a:solidFill>
                  <a:srgbClr val="000000"/>
                </a:solidFill>
                <a:effectLst/>
                <a:latin typeface="Arial" pitchFamily="34" charset="0"/>
                <a:ea typeface="Calibri" pitchFamily="34" charset="0"/>
                <a:cs typeface="Calibri" pitchFamily="34" charset="0"/>
              </a:rPr>
              <a:t>My</a:t>
            </a:r>
            <a:r>
              <a:rPr kumimoji="0" lang="tr-TR" sz="36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 </a:t>
            </a:r>
            <a:r>
              <a:rPr kumimoji="0" lang="tr-TR" sz="3600" b="1" i="0" u="none" strike="noStrike" cap="none" normalizeH="0" baseline="0" dirty="0" err="1" smtClean="0">
                <a:ln>
                  <a:noFill/>
                </a:ln>
                <a:solidFill>
                  <a:srgbClr val="000000"/>
                </a:solidFill>
                <a:effectLst/>
                <a:latin typeface="Arial" pitchFamily="34" charset="0"/>
                <a:ea typeface="Calibri" pitchFamily="34" charset="0"/>
                <a:cs typeface="Calibri" pitchFamily="34" charset="0"/>
              </a:rPr>
              <a:t>best</a:t>
            </a:r>
            <a:r>
              <a:rPr kumimoji="0" lang="tr-TR" sz="36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 </a:t>
            </a:r>
            <a:r>
              <a:rPr kumimoji="0" lang="tr-TR" sz="3600" b="1" i="0" u="none" strike="noStrike" cap="none" normalizeH="0" baseline="0" dirty="0" err="1" smtClean="0">
                <a:ln>
                  <a:noFill/>
                </a:ln>
                <a:solidFill>
                  <a:srgbClr val="000000"/>
                </a:solidFill>
                <a:effectLst/>
                <a:latin typeface="Arial" pitchFamily="34" charset="0"/>
                <a:ea typeface="Calibri" pitchFamily="34" charset="0"/>
                <a:cs typeface="Calibri" pitchFamily="34" charset="0"/>
              </a:rPr>
              <a:t>friend’s</a:t>
            </a:r>
            <a:r>
              <a:rPr kumimoji="0" lang="tr-TR" sz="36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 name is Zeynep. </a:t>
            </a:r>
            <a:r>
              <a:rPr kumimoji="0" lang="tr-TR" sz="3600" b="1" i="0" u="none" strike="noStrike" cap="none" normalizeH="0" baseline="0" dirty="0" err="1" smtClean="0">
                <a:ln>
                  <a:noFill/>
                </a:ln>
                <a:solidFill>
                  <a:srgbClr val="000000"/>
                </a:solidFill>
                <a:effectLst/>
                <a:latin typeface="Arial" pitchFamily="34" charset="0"/>
                <a:ea typeface="Calibri" pitchFamily="34" charset="0"/>
                <a:cs typeface="Calibri" pitchFamily="34" charset="0"/>
              </a:rPr>
              <a:t>She</a:t>
            </a:r>
            <a:r>
              <a:rPr kumimoji="0" lang="tr-TR" sz="36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 is </a:t>
            </a:r>
            <a:r>
              <a:rPr kumimoji="0" lang="tr-TR" sz="3600" b="1" i="0" u="none" strike="noStrike" cap="none" normalizeH="0" baseline="0" dirty="0" err="1" smtClean="0">
                <a:ln>
                  <a:noFill/>
                </a:ln>
                <a:solidFill>
                  <a:srgbClr val="000000"/>
                </a:solidFill>
                <a:effectLst/>
                <a:latin typeface="Arial" pitchFamily="34" charset="0"/>
                <a:ea typeface="Calibri" pitchFamily="34" charset="0"/>
                <a:cs typeface="Calibri" pitchFamily="34" charset="0"/>
              </a:rPr>
              <a:t>really</a:t>
            </a:r>
            <a:r>
              <a:rPr kumimoji="0" lang="tr-TR" sz="36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 </a:t>
            </a:r>
            <a:r>
              <a:rPr kumimoji="0" lang="tr-TR" sz="3600" b="1" i="0" u="none" strike="noStrike" cap="none" normalizeH="0" baseline="0" dirty="0" err="1" smtClean="0">
                <a:ln>
                  <a:noFill/>
                </a:ln>
                <a:solidFill>
                  <a:srgbClr val="000000"/>
                </a:solidFill>
                <a:effectLst/>
                <a:latin typeface="Arial" pitchFamily="34" charset="0"/>
                <a:ea typeface="Calibri" pitchFamily="34" charset="0"/>
                <a:cs typeface="Calibri" pitchFamily="34" charset="0"/>
              </a:rPr>
              <a:t>good</a:t>
            </a:r>
            <a:r>
              <a:rPr kumimoji="0" lang="tr-TR" sz="36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 at </a:t>
            </a:r>
            <a:r>
              <a:rPr kumimoji="0" lang="tr-TR" sz="3600" b="1" i="0" u="none" strike="noStrike" cap="none" normalizeH="0" baseline="0" dirty="0" err="1" smtClean="0">
                <a:ln>
                  <a:noFill/>
                </a:ln>
                <a:solidFill>
                  <a:srgbClr val="000000"/>
                </a:solidFill>
                <a:effectLst/>
                <a:latin typeface="Arial" pitchFamily="34" charset="0"/>
                <a:ea typeface="Calibri" pitchFamily="34" charset="0"/>
                <a:cs typeface="Calibri" pitchFamily="34" charset="0"/>
              </a:rPr>
              <a:t>keeping</a:t>
            </a:r>
            <a:r>
              <a:rPr kumimoji="0" lang="tr-TR" sz="36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 </a:t>
            </a:r>
            <a:r>
              <a:rPr kumimoji="0" lang="tr-TR" sz="3600" b="1" i="0" u="none" strike="noStrike" cap="none" normalizeH="0" baseline="0" dirty="0" err="1" smtClean="0">
                <a:ln>
                  <a:noFill/>
                </a:ln>
                <a:solidFill>
                  <a:srgbClr val="000000"/>
                </a:solidFill>
                <a:effectLst/>
                <a:latin typeface="Arial" pitchFamily="34" charset="0"/>
                <a:ea typeface="Calibri" pitchFamily="34" charset="0"/>
                <a:cs typeface="Calibri" pitchFamily="34" charset="0"/>
              </a:rPr>
              <a:t>secrets</a:t>
            </a:r>
            <a:r>
              <a:rPr kumimoji="0" lang="tr-TR" sz="36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 I </a:t>
            </a:r>
            <a:r>
              <a:rPr kumimoji="0" lang="tr-TR" sz="3600" b="1" i="0" u="sng" strike="noStrike" cap="none" normalizeH="0" baseline="0" dirty="0" err="1" smtClean="0">
                <a:ln>
                  <a:noFill/>
                </a:ln>
                <a:solidFill>
                  <a:srgbClr val="000000"/>
                </a:solidFill>
                <a:effectLst/>
                <a:latin typeface="Arial" pitchFamily="34" charset="0"/>
                <a:ea typeface="Calibri" pitchFamily="34" charset="0"/>
                <a:cs typeface="Calibri" pitchFamily="34" charset="0"/>
              </a:rPr>
              <a:t>count</a:t>
            </a:r>
            <a:r>
              <a:rPr kumimoji="0" lang="tr-TR" sz="3600" b="1" i="0" u="sng" strike="noStrike" cap="none" normalizeH="0" baseline="0" dirty="0" smtClean="0">
                <a:ln>
                  <a:noFill/>
                </a:ln>
                <a:solidFill>
                  <a:srgbClr val="000000"/>
                </a:solidFill>
                <a:effectLst/>
                <a:latin typeface="Arial" pitchFamily="34" charset="0"/>
                <a:ea typeface="Calibri" pitchFamily="34" charset="0"/>
                <a:cs typeface="Calibri" pitchFamily="34" charset="0"/>
              </a:rPr>
              <a:t> on </a:t>
            </a:r>
            <a:r>
              <a:rPr kumimoji="0" lang="tr-TR" sz="36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her.”</a:t>
            </a:r>
          </a:p>
          <a:p>
            <a:pPr marL="0" marR="0" lvl="0" indent="0" algn="l" defTabSz="914400" rtl="0" eaLnBrk="0" fontAlgn="base" latinLnBrk="0" hangingPunct="0">
              <a:lnSpc>
                <a:spcPct val="100000"/>
              </a:lnSpc>
              <a:spcBef>
                <a:spcPct val="0"/>
              </a:spcBef>
              <a:spcAft>
                <a:spcPct val="0"/>
              </a:spcAft>
              <a:buClrTx/>
              <a:buSzTx/>
              <a:buFontTx/>
              <a:buNone/>
              <a:tabLst/>
            </a:pPr>
            <a:endParaRPr lang="tr-TR" sz="3600" b="1" dirty="0" smtClean="0">
              <a:solidFill>
                <a:srgbClr val="000000"/>
              </a:solidFill>
              <a:latin typeface="Arial" pitchFamily="34" charset="0"/>
              <a:ea typeface="Calibri" pitchFamily="34" charset="0"/>
              <a:cs typeface="Calibri" pitchFamily="34" charset="0"/>
            </a:endParaRPr>
          </a:p>
          <a:p>
            <a:pPr marL="742950" marR="0" lvl="0" indent="-742950" algn="l" defTabSz="914400" rtl="0" eaLnBrk="0" fontAlgn="base" latinLnBrk="0" hangingPunct="0">
              <a:lnSpc>
                <a:spcPct val="100000"/>
              </a:lnSpc>
              <a:spcBef>
                <a:spcPct val="0"/>
              </a:spcBef>
              <a:spcAft>
                <a:spcPct val="0"/>
              </a:spcAft>
              <a:buClrTx/>
              <a:buSzTx/>
              <a:buFontTx/>
              <a:buAutoNum type="alphaUcParenR"/>
              <a:tabLst/>
            </a:pPr>
            <a:r>
              <a:rPr lang="tr-TR" sz="3600" dirty="0" err="1" smtClean="0">
                <a:solidFill>
                  <a:srgbClr val="000000"/>
                </a:solidFill>
                <a:latin typeface="Arial" pitchFamily="34" charset="0"/>
                <a:ea typeface="Calibri" pitchFamily="34" charset="0"/>
                <a:cs typeface="Calibri" pitchFamily="34" charset="0"/>
              </a:rPr>
              <a:t>j</a:t>
            </a:r>
            <a:r>
              <a:rPr kumimoji="0" lang="tr-TR" sz="3600" i="0" u="none" strike="noStrike" cap="none" normalizeH="0" baseline="0" dirty="0" err="1" smtClean="0">
                <a:ln>
                  <a:noFill/>
                </a:ln>
                <a:solidFill>
                  <a:srgbClr val="000000"/>
                </a:solidFill>
                <a:effectLst/>
                <a:latin typeface="Arial" pitchFamily="34" charset="0"/>
                <a:ea typeface="Calibri" pitchFamily="34" charset="0"/>
                <a:cs typeface="Calibri" pitchFamily="34" charset="0"/>
              </a:rPr>
              <a:t>oin</a:t>
            </a:r>
            <a:endParaRPr kumimoji="0" lang="tr-TR" sz="360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p>
            <a:pPr marL="742950" marR="0" lvl="0" indent="-742950" algn="l" defTabSz="914400" rtl="0" eaLnBrk="0" fontAlgn="base" latinLnBrk="0" hangingPunct="0">
              <a:lnSpc>
                <a:spcPct val="100000"/>
              </a:lnSpc>
              <a:spcBef>
                <a:spcPct val="0"/>
              </a:spcBef>
              <a:spcAft>
                <a:spcPct val="0"/>
              </a:spcAft>
              <a:buClrTx/>
              <a:buSzTx/>
              <a:buFontTx/>
              <a:buAutoNum type="alphaUcParenR"/>
              <a:tabLst/>
            </a:pPr>
            <a:r>
              <a:rPr lang="tr-TR" sz="3600" dirty="0" err="1" smtClean="0">
                <a:solidFill>
                  <a:srgbClr val="000000"/>
                </a:solidFill>
                <a:latin typeface="Arial" pitchFamily="34" charset="0"/>
                <a:ea typeface="Calibri" pitchFamily="34" charset="0"/>
                <a:cs typeface="Calibri" pitchFamily="34" charset="0"/>
              </a:rPr>
              <a:t>Prepare</a:t>
            </a:r>
            <a:endParaRPr lang="tr-TR" sz="3600" dirty="0" smtClean="0">
              <a:solidFill>
                <a:srgbClr val="000000"/>
              </a:solidFill>
              <a:latin typeface="Arial" pitchFamily="34" charset="0"/>
              <a:ea typeface="Calibri" pitchFamily="34" charset="0"/>
              <a:cs typeface="Calibri" pitchFamily="34" charset="0"/>
            </a:endParaRPr>
          </a:p>
          <a:p>
            <a:pPr marL="742950" marR="0" lvl="0" indent="-742950" algn="l" defTabSz="914400" rtl="0" eaLnBrk="0" fontAlgn="base" latinLnBrk="0" hangingPunct="0">
              <a:lnSpc>
                <a:spcPct val="100000"/>
              </a:lnSpc>
              <a:spcBef>
                <a:spcPct val="0"/>
              </a:spcBef>
              <a:spcAft>
                <a:spcPct val="0"/>
              </a:spcAft>
              <a:buClrTx/>
              <a:buSzTx/>
              <a:buFontTx/>
              <a:buAutoNum type="alphaUcParenR"/>
              <a:tabLst/>
            </a:pPr>
            <a:r>
              <a:rPr kumimoji="0" lang="tr-TR" sz="3600" i="0" u="none" strike="noStrike" cap="none" normalizeH="0" baseline="0" dirty="0" err="1" smtClean="0">
                <a:ln>
                  <a:noFill/>
                </a:ln>
                <a:solidFill>
                  <a:srgbClr val="000000"/>
                </a:solidFill>
                <a:effectLst/>
                <a:latin typeface="Arial" pitchFamily="34" charset="0"/>
                <a:ea typeface="Calibri" pitchFamily="34" charset="0"/>
                <a:cs typeface="Calibri" pitchFamily="34" charset="0"/>
              </a:rPr>
              <a:t>Trust</a:t>
            </a:r>
            <a:endParaRPr kumimoji="0" lang="tr-TR" sz="360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p>
            <a:pPr marL="742950" marR="0" lvl="0" indent="-742950" algn="l" defTabSz="914400" rtl="0" eaLnBrk="0" fontAlgn="base" latinLnBrk="0" hangingPunct="0">
              <a:lnSpc>
                <a:spcPct val="100000"/>
              </a:lnSpc>
              <a:spcBef>
                <a:spcPct val="0"/>
              </a:spcBef>
              <a:spcAft>
                <a:spcPct val="0"/>
              </a:spcAft>
              <a:buClrTx/>
              <a:buSzTx/>
              <a:buFontTx/>
              <a:buAutoNum type="alphaUcParenR"/>
              <a:tabLst/>
            </a:pPr>
            <a:r>
              <a:rPr lang="tr-TR" sz="3600" dirty="0" err="1" smtClean="0">
                <a:solidFill>
                  <a:srgbClr val="000000"/>
                </a:solidFill>
                <a:latin typeface="Arial" pitchFamily="34" charset="0"/>
                <a:ea typeface="Calibri" pitchFamily="34" charset="0"/>
                <a:cs typeface="Calibri" pitchFamily="34" charset="0"/>
              </a:rPr>
              <a:t>refuse</a:t>
            </a:r>
            <a:endParaRPr kumimoji="0" lang="tr-TR" sz="3600" i="0" u="none" strike="noStrike" cap="none" normalizeH="0" baseline="0" dirty="0" smtClean="0">
              <a:ln>
                <a:noFill/>
              </a:ln>
              <a:solidFill>
                <a:srgbClr val="000000"/>
              </a:solidFill>
              <a:effectLst/>
              <a:latin typeface="Arial"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332656"/>
            <a:ext cx="7890080" cy="6192688"/>
          </a:xfrm>
        </p:spPr>
        <p:txBody>
          <a:bodyPr>
            <a:normAutofit/>
          </a:bodyPr>
          <a:lstStyle/>
          <a:p>
            <a:pPr>
              <a:buNone/>
            </a:pPr>
            <a:r>
              <a:rPr lang="tr-TR" sz="2800" dirty="0" smtClean="0"/>
              <a:t>1-Kader mahkumu.   </a:t>
            </a:r>
          </a:p>
          <a:p>
            <a:pPr>
              <a:buNone/>
            </a:pPr>
            <a:r>
              <a:rPr lang="tr-TR" sz="2800" dirty="0" smtClean="0"/>
              <a:t>2-Kader utansın.   </a:t>
            </a:r>
          </a:p>
          <a:p>
            <a:pPr>
              <a:buNone/>
            </a:pPr>
            <a:r>
              <a:rPr lang="tr-TR" sz="2800" dirty="0" smtClean="0"/>
              <a:t>3- Kaderim böyle</a:t>
            </a:r>
          </a:p>
          <a:p>
            <a:pPr>
              <a:buNone/>
            </a:pPr>
            <a:r>
              <a:rPr lang="tr-TR" sz="2800" dirty="0" smtClean="0"/>
              <a:t> 4-Kaderinde ne varsa o olur, değişmez.  </a:t>
            </a:r>
          </a:p>
          <a:p>
            <a:pPr>
              <a:buNone/>
            </a:pPr>
            <a:r>
              <a:rPr lang="tr-TR" sz="2800" dirty="0" smtClean="0"/>
              <a:t>5-Olduğu kadar, olmadı kader.</a:t>
            </a:r>
          </a:p>
          <a:p>
            <a:pPr>
              <a:buNone/>
            </a:pPr>
            <a:r>
              <a:rPr lang="tr-TR" sz="2800" b="1" dirty="0" smtClean="0"/>
              <a:t>1-Yukarıdakilerden hangisi yanlış kader anlayışıyla ilgilidir?</a:t>
            </a:r>
            <a:endParaRPr lang="tr-TR" sz="2800" dirty="0" smtClean="0"/>
          </a:p>
          <a:p>
            <a:pPr>
              <a:buNone/>
            </a:pPr>
            <a:endParaRPr lang="tr-TR" sz="2800" dirty="0" smtClean="0"/>
          </a:p>
          <a:p>
            <a:pPr>
              <a:buNone/>
            </a:pPr>
            <a:r>
              <a:rPr lang="tr-TR" sz="2800" b="1" dirty="0" smtClean="0"/>
              <a:t>A)1-2       </a:t>
            </a:r>
          </a:p>
          <a:p>
            <a:pPr>
              <a:buNone/>
            </a:pPr>
            <a:r>
              <a:rPr lang="tr-TR" sz="2800" b="1" dirty="0" smtClean="0"/>
              <a:t>B)1-2-3-5       </a:t>
            </a:r>
          </a:p>
          <a:p>
            <a:pPr>
              <a:buNone/>
            </a:pPr>
            <a:r>
              <a:rPr lang="tr-TR" sz="2800" b="1" dirty="0" smtClean="0"/>
              <a:t>C) 3-4-5        </a:t>
            </a:r>
          </a:p>
          <a:p>
            <a:pPr>
              <a:buNone/>
            </a:pPr>
            <a:r>
              <a:rPr lang="tr-TR" sz="2800" b="1" dirty="0" smtClean="0"/>
              <a:t>D)1-2-3-4</a:t>
            </a:r>
            <a:endParaRPr lang="tr-TR" sz="2800" dirty="0" smtClean="0"/>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620688"/>
            <a:ext cx="7890080" cy="5904656"/>
          </a:xfrm>
        </p:spPr>
        <p:txBody>
          <a:bodyPr/>
          <a:lstStyle/>
          <a:p>
            <a:pPr>
              <a:buNone/>
            </a:pPr>
            <a:r>
              <a:rPr lang="tr-TR" b="1" dirty="0" smtClean="0"/>
              <a:t>2-</a:t>
            </a:r>
            <a:r>
              <a:rPr lang="tr-TR" dirty="0" smtClean="0"/>
              <a:t>Hüseyin Amca:Hacca gittiğini ve </a:t>
            </a:r>
            <a:r>
              <a:rPr lang="tr-TR" dirty="0" err="1" smtClean="0"/>
              <a:t>Hz.Adem</a:t>
            </a:r>
            <a:r>
              <a:rPr lang="tr-TR" dirty="0" smtClean="0"/>
              <a:t>  ile </a:t>
            </a:r>
            <a:r>
              <a:rPr lang="tr-TR" dirty="0" err="1" smtClean="0"/>
              <a:t>Hz.Havva’nın</a:t>
            </a:r>
            <a:r>
              <a:rPr lang="tr-TR" dirty="0" smtClean="0"/>
              <a:t> dünyada ilk kez karşılaştıkları yere gittiklerini söylemektedir.</a:t>
            </a:r>
            <a:r>
              <a:rPr lang="tr-TR" b="1" dirty="0" smtClean="0"/>
              <a:t>Buna</a:t>
            </a:r>
            <a:r>
              <a:rPr lang="tr-TR" dirty="0" smtClean="0"/>
              <a:t> </a:t>
            </a:r>
            <a:r>
              <a:rPr lang="tr-TR" b="1" dirty="0" smtClean="0"/>
              <a:t>göre Hüseyin Amca nereyi ziyaret etmiştir?</a:t>
            </a:r>
            <a:endParaRPr lang="tr-TR" dirty="0" smtClean="0"/>
          </a:p>
          <a:p>
            <a:pPr>
              <a:buNone/>
            </a:pPr>
            <a:r>
              <a:rPr lang="tr-TR" b="1" dirty="0" smtClean="0"/>
              <a:t> </a:t>
            </a:r>
            <a:endParaRPr lang="tr-TR" dirty="0" smtClean="0"/>
          </a:p>
          <a:p>
            <a:pPr>
              <a:buNone/>
            </a:pPr>
            <a:r>
              <a:rPr lang="tr-TR" b="1" dirty="0" smtClean="0"/>
              <a:t> A)</a:t>
            </a:r>
            <a:r>
              <a:rPr lang="tr-TR" dirty="0" smtClean="0"/>
              <a:t>Kabe </a:t>
            </a:r>
            <a:r>
              <a:rPr lang="tr-TR" b="1" dirty="0" smtClean="0"/>
              <a:t>         </a:t>
            </a:r>
          </a:p>
          <a:p>
            <a:pPr>
              <a:buNone/>
            </a:pPr>
            <a:r>
              <a:rPr lang="tr-TR" b="1" dirty="0" smtClean="0"/>
              <a:t> B)</a:t>
            </a:r>
            <a:r>
              <a:rPr lang="tr-TR" dirty="0" smtClean="0"/>
              <a:t>Mescidi Nebi               </a:t>
            </a:r>
          </a:p>
          <a:p>
            <a:pPr>
              <a:buNone/>
            </a:pPr>
            <a:r>
              <a:rPr lang="tr-TR" b="1" dirty="0" smtClean="0"/>
              <a:t> C)</a:t>
            </a:r>
            <a:r>
              <a:rPr lang="tr-TR" dirty="0" smtClean="0"/>
              <a:t>Arafat</a:t>
            </a:r>
            <a:r>
              <a:rPr lang="tr-TR" b="1" dirty="0" smtClean="0"/>
              <a:t>             </a:t>
            </a:r>
          </a:p>
          <a:p>
            <a:pPr>
              <a:buNone/>
            </a:pPr>
            <a:r>
              <a:rPr lang="tr-TR" b="1" dirty="0" smtClean="0"/>
              <a:t> D)</a:t>
            </a:r>
            <a:r>
              <a:rPr lang="tr-TR" dirty="0" smtClean="0"/>
              <a:t>Sevr Mağarası</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5616" y="548680"/>
            <a:ext cx="7818072" cy="6048672"/>
          </a:xfrm>
        </p:spPr>
        <p:txBody>
          <a:bodyPr/>
          <a:lstStyle/>
          <a:p>
            <a:pPr>
              <a:buNone/>
            </a:pPr>
            <a:r>
              <a:rPr lang="tr-TR" b="1" dirty="0" smtClean="0"/>
              <a:t>3-</a:t>
            </a:r>
            <a:r>
              <a:rPr lang="tr-TR" dirty="0" smtClean="0"/>
              <a:t>................kelime olarak artma, arınma,bereket ve temizlemek anlamına gelir.Yukarıdaki </a:t>
            </a:r>
            <a:r>
              <a:rPr lang="tr-TR" b="1" dirty="0" smtClean="0"/>
              <a:t>nokralı yere hangi kelime gelmelidir?</a:t>
            </a:r>
            <a:endParaRPr lang="tr-TR" dirty="0" smtClean="0"/>
          </a:p>
          <a:p>
            <a:pPr>
              <a:buNone/>
            </a:pPr>
            <a:r>
              <a:rPr lang="tr-TR" b="1" dirty="0" smtClean="0"/>
              <a:t> </a:t>
            </a:r>
            <a:endParaRPr lang="tr-TR" dirty="0" smtClean="0"/>
          </a:p>
          <a:p>
            <a:pPr>
              <a:buNone/>
            </a:pPr>
            <a:r>
              <a:rPr lang="tr-TR" b="1" dirty="0" smtClean="0"/>
              <a:t>A)</a:t>
            </a:r>
            <a:r>
              <a:rPr lang="tr-TR" dirty="0" smtClean="0"/>
              <a:t>Kurban </a:t>
            </a:r>
            <a:r>
              <a:rPr lang="tr-TR" b="1" dirty="0" smtClean="0"/>
              <a:t>     </a:t>
            </a:r>
          </a:p>
          <a:p>
            <a:pPr>
              <a:buNone/>
            </a:pPr>
            <a:r>
              <a:rPr lang="tr-TR" b="1" dirty="0" smtClean="0"/>
              <a:t>B)</a:t>
            </a:r>
            <a:r>
              <a:rPr lang="tr-TR" dirty="0" smtClean="0"/>
              <a:t>Sadaka </a:t>
            </a:r>
            <a:r>
              <a:rPr lang="tr-TR" b="1" dirty="0" smtClean="0"/>
              <a:t>               </a:t>
            </a:r>
          </a:p>
          <a:p>
            <a:pPr>
              <a:buNone/>
            </a:pPr>
            <a:r>
              <a:rPr lang="tr-TR" b="1" dirty="0" smtClean="0"/>
              <a:t>C)</a:t>
            </a:r>
            <a:r>
              <a:rPr lang="tr-TR" dirty="0" smtClean="0"/>
              <a:t>Fitre </a:t>
            </a:r>
            <a:r>
              <a:rPr lang="tr-TR" b="1" dirty="0" smtClean="0"/>
              <a:t>                  </a:t>
            </a:r>
          </a:p>
          <a:p>
            <a:pPr>
              <a:buNone/>
            </a:pPr>
            <a:r>
              <a:rPr lang="tr-TR" b="1" dirty="0" smtClean="0"/>
              <a:t>D)</a:t>
            </a:r>
            <a:r>
              <a:rPr lang="tr-TR" dirty="0" smtClean="0"/>
              <a:t>Hac</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404664"/>
            <a:ext cx="7962088" cy="6192688"/>
          </a:xfrm>
        </p:spPr>
        <p:txBody>
          <a:bodyPr>
            <a:normAutofit lnSpcReduction="10000"/>
          </a:bodyPr>
          <a:lstStyle/>
          <a:p>
            <a:pPr>
              <a:buNone/>
            </a:pPr>
            <a:r>
              <a:rPr lang="tr-TR" b="1" dirty="0" smtClean="0"/>
              <a:t>Soru-1: Kızılay “Bağış yapacak bir milyon kişi arıyoruz.”adlı kan bağışı kampanyasını sürdürüyor.Cümlede geçen “bağış” sözcüğü aşağıdakilerden hangisi ile aynı anlamdadır?</a:t>
            </a:r>
          </a:p>
          <a:p>
            <a:pPr>
              <a:buNone/>
            </a:pPr>
            <a:r>
              <a:rPr lang="tr-TR" b="1" dirty="0" smtClean="0"/>
              <a:t> </a:t>
            </a:r>
          </a:p>
          <a:p>
            <a:pPr>
              <a:buNone/>
            </a:pPr>
            <a:r>
              <a:rPr lang="tr-TR" b="1" dirty="0" smtClean="0"/>
              <a:t>A) En sevdiği resme zarar verdiğin için mi seni bağışlayacak?</a:t>
            </a:r>
          </a:p>
          <a:p>
            <a:pPr>
              <a:buNone/>
            </a:pPr>
            <a:r>
              <a:rPr lang="tr-TR" b="1" dirty="0" smtClean="0"/>
              <a:t>B) Derneklere yapılan bağışlar son yıllarda arttı.</a:t>
            </a:r>
          </a:p>
          <a:p>
            <a:pPr>
              <a:buNone/>
            </a:pPr>
            <a:r>
              <a:rPr lang="tr-TR" b="1" dirty="0" smtClean="0"/>
              <a:t>C) Büyüklük yapıp çocukları bağışladı.</a:t>
            </a:r>
          </a:p>
          <a:p>
            <a:pPr>
              <a:buNone/>
            </a:pPr>
            <a:r>
              <a:rPr lang="tr-TR" b="1" dirty="0" smtClean="0"/>
              <a:t>D) Anneler çocuklarını her zaman bağışlar.</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5616" y="980728"/>
            <a:ext cx="7818072" cy="5267672"/>
          </a:xfrm>
        </p:spPr>
        <p:txBody>
          <a:bodyPr/>
          <a:lstStyle/>
          <a:p>
            <a:pPr>
              <a:buNone/>
            </a:pPr>
            <a:r>
              <a:rPr lang="tr-TR" dirty="0" smtClean="0"/>
              <a:t>1. 2015 Nobel Kimya Ödülü’nü “DNA onarımı” hakkındaki bilimsel çalışmasıyla kazanan Prof. Dr. Aziz SANCAR nerelidir ?</a:t>
            </a:r>
          </a:p>
          <a:p>
            <a:pPr marL="596646" indent="-514350">
              <a:buAutoNum type="alphaUcParenR"/>
            </a:pPr>
            <a:r>
              <a:rPr lang="tr-TR" dirty="0" smtClean="0"/>
              <a:t>Adıyaman</a:t>
            </a:r>
            <a:r>
              <a:rPr lang="tr-TR" dirty="0" smtClean="0"/>
              <a:t>		</a:t>
            </a:r>
            <a:endParaRPr lang="tr-TR" dirty="0" smtClean="0"/>
          </a:p>
          <a:p>
            <a:pPr marL="596646" indent="-514350">
              <a:buAutoNum type="alphaUcParenR"/>
            </a:pPr>
            <a:r>
              <a:rPr lang="tr-TR" dirty="0" smtClean="0"/>
              <a:t>B</a:t>
            </a:r>
            <a:r>
              <a:rPr lang="tr-TR" dirty="0" smtClean="0"/>
              <a:t>) Batman		</a:t>
            </a:r>
            <a:endParaRPr lang="tr-TR" dirty="0" smtClean="0"/>
          </a:p>
          <a:p>
            <a:pPr marL="596646" indent="-514350">
              <a:buAutoNum type="alphaUcParenR"/>
            </a:pPr>
            <a:r>
              <a:rPr lang="tr-TR" dirty="0" smtClean="0"/>
              <a:t>C</a:t>
            </a:r>
            <a:r>
              <a:rPr lang="tr-TR" dirty="0" smtClean="0"/>
              <a:t>) Mardin		</a:t>
            </a:r>
            <a:endParaRPr lang="tr-TR" dirty="0" smtClean="0"/>
          </a:p>
          <a:p>
            <a:pPr marL="596646" indent="-514350">
              <a:buAutoNum type="alphaUcParenR"/>
            </a:pPr>
            <a:r>
              <a:rPr lang="tr-TR" dirty="0" smtClean="0"/>
              <a:t>D</a:t>
            </a:r>
            <a:r>
              <a:rPr lang="tr-TR" dirty="0" smtClean="0"/>
              <a:t>) Şanlıurfa</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043608" y="1412776"/>
            <a:ext cx="7890080" cy="4835624"/>
          </a:xfrm>
        </p:spPr>
        <p:txBody>
          <a:bodyPr/>
          <a:lstStyle/>
          <a:p>
            <a:pPr>
              <a:buNone/>
            </a:pPr>
            <a:r>
              <a:rPr lang="tr-TR" dirty="0" smtClean="0"/>
              <a:t>2. 5 kez dünya şampiyonluğu bulunan ve ülkemizi yarışlarda temsil eden </a:t>
            </a:r>
            <a:r>
              <a:rPr lang="tr-TR" dirty="0" err="1" smtClean="0"/>
              <a:t>motorsiklet</a:t>
            </a:r>
            <a:r>
              <a:rPr lang="tr-TR" dirty="0" smtClean="0"/>
              <a:t> yarışçısının ismi nedir </a:t>
            </a:r>
            <a:r>
              <a:rPr lang="tr-TR" dirty="0" smtClean="0"/>
              <a:t>?</a:t>
            </a:r>
            <a:endParaRPr lang="tr-TR" smtClean="0"/>
          </a:p>
          <a:p>
            <a:pPr>
              <a:buNone/>
            </a:pPr>
            <a:endParaRPr lang="tr-TR" dirty="0" smtClean="0"/>
          </a:p>
          <a:p>
            <a:pPr>
              <a:buNone/>
            </a:pPr>
            <a:r>
              <a:rPr lang="tr-TR" dirty="0" smtClean="0"/>
              <a:t>A) Semih SAYGINER</a:t>
            </a:r>
          </a:p>
          <a:p>
            <a:pPr>
              <a:buNone/>
            </a:pPr>
            <a:r>
              <a:rPr lang="tr-TR" dirty="0" smtClean="0"/>
              <a:t>B) Kenan SOFUOĞLU</a:t>
            </a:r>
          </a:p>
          <a:p>
            <a:pPr>
              <a:buNone/>
            </a:pPr>
            <a:r>
              <a:rPr lang="tr-TR" dirty="0" smtClean="0"/>
              <a:t>C) Derya BÜYÜKUNCU</a:t>
            </a:r>
          </a:p>
          <a:p>
            <a:pPr>
              <a:buNone/>
            </a:pPr>
            <a:r>
              <a:rPr lang="tr-TR" dirty="0" smtClean="0"/>
              <a:t>D) </a:t>
            </a:r>
            <a:r>
              <a:rPr lang="tr-TR" dirty="0" err="1" smtClean="0"/>
              <a:t>Ersan</a:t>
            </a:r>
            <a:r>
              <a:rPr lang="tr-TR" dirty="0" smtClean="0"/>
              <a:t> İLYASOVA </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260648"/>
            <a:ext cx="7962088" cy="6408712"/>
          </a:xfrm>
        </p:spPr>
        <p:txBody>
          <a:bodyPr>
            <a:normAutofit fontScale="92500" lnSpcReduction="10000"/>
          </a:bodyPr>
          <a:lstStyle/>
          <a:p>
            <a:pPr>
              <a:buNone/>
            </a:pPr>
            <a:r>
              <a:rPr lang="tr-TR" b="1" dirty="0" smtClean="0"/>
              <a:t>Soru-2</a:t>
            </a:r>
            <a:r>
              <a:rPr lang="tr-TR" dirty="0" smtClean="0"/>
              <a:t>: Zaman eskir, değerler eskir, insan  eskir. Bütün eskiyenlerin arasında yüzyıllar da geçse ışıltısını kaybetmeyen yapıtlar da vardır. Bu yapıtlar ve yaratanları, zaman denizinin üstünde bir salla dolaşır gibi hiç dibe batmazlar. Kim gibi mi? Mesela; William </a:t>
            </a:r>
            <a:r>
              <a:rPr lang="tr-TR" dirty="0" err="1" smtClean="0"/>
              <a:t>Sheakespeare</a:t>
            </a:r>
            <a:r>
              <a:rPr lang="tr-TR" dirty="0" smtClean="0"/>
              <a:t>, </a:t>
            </a:r>
            <a:r>
              <a:rPr lang="tr-TR" dirty="0" err="1" smtClean="0"/>
              <a:t>Molliere</a:t>
            </a:r>
            <a:r>
              <a:rPr lang="tr-TR" dirty="0" smtClean="0"/>
              <a:t>, Tolstoy gibi...</a:t>
            </a:r>
          </a:p>
          <a:p>
            <a:pPr>
              <a:buNone/>
            </a:pPr>
            <a:r>
              <a:rPr lang="tr-TR" b="1" dirty="0" smtClean="0"/>
              <a:t>    Yukarıdaki paragrafta aşağıdaki anlatım biçimlerinden hangi ikisine başvurulmuştur?</a:t>
            </a:r>
            <a:endParaRPr lang="tr-TR" dirty="0" smtClean="0"/>
          </a:p>
          <a:p>
            <a:pPr marL="514350" indent="-514350">
              <a:buNone/>
            </a:pPr>
            <a:r>
              <a:rPr lang="tr-TR" dirty="0" smtClean="0"/>
              <a:t>A) Açıklama – tartışma     	  </a:t>
            </a:r>
          </a:p>
          <a:p>
            <a:pPr marL="514350" indent="-514350">
              <a:buNone/>
            </a:pPr>
            <a:r>
              <a:rPr lang="tr-TR" dirty="0" smtClean="0"/>
              <a:t>B) Tanımlama – açıklama</a:t>
            </a:r>
          </a:p>
          <a:p>
            <a:pPr marL="514350" indent="-514350">
              <a:buNone/>
            </a:pPr>
            <a:r>
              <a:rPr lang="tr-TR" dirty="0" smtClean="0"/>
              <a:t>C) Açıklama – örnekleme  </a:t>
            </a:r>
          </a:p>
          <a:p>
            <a:pPr marL="514350" indent="-514350">
              <a:buNone/>
            </a:pPr>
            <a:r>
              <a:rPr lang="tr-TR" dirty="0" smtClean="0"/>
              <a:t>D)Tanık gösterme - örnekleme</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908720"/>
            <a:ext cx="7890080" cy="5339680"/>
          </a:xfrm>
        </p:spPr>
        <p:txBody>
          <a:bodyPr/>
          <a:lstStyle/>
          <a:p>
            <a:pPr>
              <a:buNone/>
            </a:pPr>
            <a:r>
              <a:rPr lang="tr-TR" dirty="0" smtClean="0"/>
              <a:t>Soru-3:</a:t>
            </a:r>
            <a:r>
              <a:rPr lang="tr-TR" b="1" dirty="0" smtClean="0"/>
              <a:t> Aşağıdaki cümlelerin hangisinde yazım yanlışı vardır?                                                          </a:t>
            </a:r>
            <a:endParaRPr lang="tr-TR" dirty="0" smtClean="0"/>
          </a:p>
          <a:p>
            <a:pPr>
              <a:buNone/>
            </a:pPr>
            <a:r>
              <a:rPr lang="tr-TR" b="1" dirty="0" smtClean="0"/>
              <a:t> </a:t>
            </a:r>
            <a:endParaRPr lang="tr-TR" dirty="0" smtClean="0"/>
          </a:p>
          <a:p>
            <a:pPr>
              <a:buNone/>
            </a:pPr>
            <a:r>
              <a:rPr lang="tr-TR" dirty="0" smtClean="0"/>
              <a:t>A) Türkiye’nin en yüksek yeri doğu </a:t>
            </a:r>
            <a:r>
              <a:rPr lang="tr-TR" dirty="0" err="1" smtClean="0"/>
              <a:t>Anadoludur</a:t>
            </a:r>
            <a:r>
              <a:rPr lang="tr-TR" dirty="0" smtClean="0"/>
              <a:t>.                 </a:t>
            </a:r>
          </a:p>
          <a:p>
            <a:pPr>
              <a:buNone/>
            </a:pPr>
            <a:r>
              <a:rPr lang="tr-TR" dirty="0" smtClean="0"/>
              <a:t>B)Üniversiteyi 2003’te kazandım. </a:t>
            </a:r>
          </a:p>
          <a:p>
            <a:pPr>
              <a:buNone/>
            </a:pPr>
            <a:r>
              <a:rPr lang="tr-TR" dirty="0" smtClean="0"/>
              <a:t>C) 14 Eylül Pazartesi günü okullar açılıyor.         </a:t>
            </a:r>
          </a:p>
          <a:p>
            <a:pPr>
              <a:buNone/>
            </a:pPr>
            <a:r>
              <a:rPr lang="tr-TR" dirty="0" smtClean="0"/>
              <a:t>D)Topkapı’da çok değerli eşyalar vardı.</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c\Desktop\ölçeklerr\20170117_161956.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28662" y="620688"/>
            <a:ext cx="8215338" cy="5472608"/>
          </a:xfrm>
        </p:spPr>
        <p:txBody>
          <a:bodyPr/>
          <a:lstStyle/>
          <a:p>
            <a:pPr>
              <a:buNone/>
            </a:pPr>
            <a:r>
              <a:rPr lang="tr-TR" dirty="0" smtClean="0"/>
              <a:t>2) Bir torbada özdeş  mavi ve kırmızı bilyeler vardır. Bu torbadan çekilen bir topun</a:t>
            </a:r>
            <a:r>
              <a:rPr lang="tr-TR" b="1" dirty="0" smtClean="0"/>
              <a:t> </a:t>
            </a:r>
            <a:r>
              <a:rPr lang="tr-TR" b="1" i="1" u="sng" dirty="0" smtClean="0"/>
              <a:t>mavi</a:t>
            </a:r>
            <a:r>
              <a:rPr lang="tr-TR" b="1" dirty="0" smtClean="0"/>
              <a:t> </a:t>
            </a:r>
            <a:r>
              <a:rPr lang="tr-TR" dirty="0" smtClean="0"/>
              <a:t>olma olasılığı  </a:t>
            </a:r>
            <a:r>
              <a:rPr lang="tr-TR" b="1" dirty="0" smtClean="0"/>
              <a:t>    </a:t>
            </a:r>
            <a:r>
              <a:rPr lang="tr-TR" dirty="0" err="1" smtClean="0"/>
              <a:t>dir</a:t>
            </a:r>
            <a:r>
              <a:rPr lang="tr-TR" dirty="0" smtClean="0"/>
              <a:t>. Bu torbada 25 tane</a:t>
            </a:r>
            <a:r>
              <a:rPr lang="tr-TR" b="1" i="1" u="sng" dirty="0" smtClean="0"/>
              <a:t> kırmızı</a:t>
            </a:r>
            <a:r>
              <a:rPr lang="tr-TR" b="1" dirty="0" smtClean="0"/>
              <a:t>  </a:t>
            </a:r>
            <a:r>
              <a:rPr lang="tr-TR" dirty="0" smtClean="0"/>
              <a:t>bilye olduğuna göre, torbadaki </a:t>
            </a:r>
            <a:r>
              <a:rPr lang="tr-TR" b="1" u="sng" dirty="0" smtClean="0"/>
              <a:t>toplam</a:t>
            </a:r>
            <a:r>
              <a:rPr lang="tr-TR" dirty="0" smtClean="0"/>
              <a:t> bilye sayısı kaçtır? </a:t>
            </a:r>
          </a:p>
          <a:p>
            <a:endParaRPr lang="tr-TR" sz="1500" dirty="0" smtClean="0">
              <a:latin typeface="Times New Roman" pitchFamily="18" charset="0"/>
              <a:cs typeface="Times New Roman" pitchFamily="18" charset="0"/>
            </a:endParaRPr>
          </a:p>
          <a:p>
            <a:endParaRPr lang="tr-TR" sz="1500" dirty="0" smtClean="0">
              <a:latin typeface="Times New Roman" pitchFamily="18" charset="0"/>
              <a:cs typeface="Times New Roman" pitchFamily="18" charset="0"/>
            </a:endParaRPr>
          </a:p>
          <a:p>
            <a:pPr algn="ctr">
              <a:buNone/>
            </a:pPr>
            <a:r>
              <a:rPr lang="tr-TR" sz="3000" dirty="0" smtClean="0">
                <a:latin typeface="Times New Roman" pitchFamily="18" charset="0"/>
                <a:cs typeface="Times New Roman" pitchFamily="18" charset="0"/>
              </a:rPr>
              <a:t> </a:t>
            </a:r>
            <a:r>
              <a:rPr lang="tr-TR" sz="3000" b="1" dirty="0" smtClean="0">
                <a:latin typeface="Times New Roman" pitchFamily="18" charset="0"/>
                <a:cs typeface="Times New Roman" pitchFamily="18" charset="0"/>
              </a:rPr>
              <a:t>A) 15                          B) 40               </a:t>
            </a:r>
          </a:p>
          <a:p>
            <a:pPr algn="ctr"/>
            <a:endParaRPr lang="tr-TR" sz="3000" b="1" dirty="0" smtClean="0">
              <a:latin typeface="Times New Roman" pitchFamily="18" charset="0"/>
              <a:cs typeface="Times New Roman" pitchFamily="18" charset="0"/>
            </a:endParaRPr>
          </a:p>
          <a:p>
            <a:pPr algn="ctr">
              <a:buNone/>
            </a:pPr>
            <a:r>
              <a:rPr lang="tr-TR" sz="3000" b="1" dirty="0" smtClean="0">
                <a:latin typeface="Times New Roman" pitchFamily="18" charset="0"/>
                <a:cs typeface="Times New Roman" pitchFamily="18" charset="0"/>
              </a:rPr>
              <a:t>C)  25                         D) 20</a:t>
            </a:r>
            <a:endParaRPr lang="tr-TR" sz="3000" b="1" dirty="0">
              <a:latin typeface="Times New Roman" pitchFamily="18" charset="0"/>
              <a:cs typeface="Times New Roman" pitchFamily="18" charset="0"/>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20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14744" y="928670"/>
            <a:ext cx="174950" cy="7143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cc\Desktop\ölçeklerr\20170117_162018.jpg"/>
          <p:cNvPicPr>
            <a:picLocks noChangeAspect="1" noChangeArrowheads="1"/>
          </p:cNvPicPr>
          <p:nvPr/>
        </p:nvPicPr>
        <p:blipFill>
          <a:blip r:embed="rId2" cstate="print"/>
          <a:srcRect/>
          <a:stretch>
            <a:fillRect/>
          </a:stretch>
        </p:blipFill>
        <p:spPr bwMode="auto">
          <a:xfrm>
            <a:off x="-428660" y="0"/>
            <a:ext cx="957266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1447800"/>
            <a:ext cx="7890080" cy="4800600"/>
          </a:xfrm>
        </p:spPr>
        <p:txBody>
          <a:bodyPr>
            <a:normAutofit/>
          </a:bodyPr>
          <a:lstStyle/>
          <a:p>
            <a:pPr marL="514350" indent="-514350">
              <a:buAutoNum type="arabicParenR"/>
            </a:pPr>
            <a:r>
              <a:rPr lang="tr-TR" dirty="0" smtClean="0"/>
              <a:t>Aşağıdakilerden hangisi Mustafa Kemal Paşa’nın I. Dünya Savaşı’nda savaştığı cephelerden birisi </a:t>
            </a:r>
            <a:r>
              <a:rPr lang="tr-TR" b="1" dirty="0" smtClean="0"/>
              <a:t>değildir?</a:t>
            </a:r>
            <a:endParaRPr lang="tr-TR" dirty="0" smtClean="0"/>
          </a:p>
          <a:p>
            <a:pPr>
              <a:buNone/>
            </a:pPr>
            <a:endParaRPr lang="tr-TR" dirty="0" smtClean="0"/>
          </a:p>
          <a:p>
            <a:pPr>
              <a:buNone/>
            </a:pPr>
            <a:r>
              <a:rPr lang="tr-TR" dirty="0" smtClean="0"/>
              <a:t>A) Çanakkale</a:t>
            </a:r>
          </a:p>
          <a:p>
            <a:pPr>
              <a:buNone/>
            </a:pPr>
            <a:r>
              <a:rPr lang="tr-TR" dirty="0" smtClean="0"/>
              <a:t>B) Trablusgarp</a:t>
            </a:r>
          </a:p>
          <a:p>
            <a:pPr>
              <a:buNone/>
            </a:pPr>
            <a:r>
              <a:rPr lang="tr-TR" dirty="0" smtClean="0"/>
              <a:t>C) Kafkas</a:t>
            </a:r>
          </a:p>
          <a:p>
            <a:pPr>
              <a:buNone/>
            </a:pPr>
            <a:r>
              <a:rPr lang="tr-TR" dirty="0" smtClean="0"/>
              <a:t>D) Suriye</a:t>
            </a:r>
          </a:p>
          <a:p>
            <a:endParaRPr lang="tr-TR" dirty="0" smtClean="0"/>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620688"/>
            <a:ext cx="7890080" cy="5627712"/>
          </a:xfrm>
        </p:spPr>
        <p:txBody>
          <a:bodyPr>
            <a:normAutofit/>
          </a:bodyPr>
          <a:lstStyle/>
          <a:p>
            <a:pPr>
              <a:buNone/>
            </a:pPr>
            <a:r>
              <a:rPr lang="tr-TR" dirty="0" smtClean="0"/>
              <a:t>2) 	</a:t>
            </a:r>
            <a:r>
              <a:rPr lang="tr-TR" b="1" dirty="0" smtClean="0"/>
              <a:t>Cumhuriyet Dönemi’nde;</a:t>
            </a:r>
            <a:endParaRPr lang="tr-TR" dirty="0" smtClean="0"/>
          </a:p>
          <a:p>
            <a:pPr lvl="0">
              <a:buNone/>
            </a:pPr>
            <a:r>
              <a:rPr lang="tr-TR" dirty="0" smtClean="0"/>
              <a:t>	- Tekke, zaviye ve türbelerin kapatılması</a:t>
            </a:r>
          </a:p>
          <a:p>
            <a:pPr lvl="0">
              <a:buNone/>
            </a:pPr>
            <a:r>
              <a:rPr lang="tr-TR" dirty="0" smtClean="0"/>
              <a:t>	- Saltanatın kaldırılması</a:t>
            </a:r>
          </a:p>
          <a:p>
            <a:pPr lvl="0">
              <a:buNone/>
            </a:pPr>
            <a:r>
              <a:rPr lang="tr-TR" dirty="0" smtClean="0"/>
              <a:t>	- Medreselerin kapatılması</a:t>
            </a:r>
          </a:p>
          <a:p>
            <a:pPr>
              <a:buNone/>
            </a:pPr>
            <a:r>
              <a:rPr lang="tr-TR" b="1" dirty="0" smtClean="0"/>
              <a:t>   Gibi inkılâplar göz önüne alındığında aşağıdaki alanlardan hangisiyle ilgili bir değişiklikten söz edilemez?</a:t>
            </a:r>
          </a:p>
          <a:p>
            <a:pPr>
              <a:buNone/>
            </a:pPr>
            <a:endParaRPr lang="tr-TR" dirty="0" smtClean="0"/>
          </a:p>
          <a:p>
            <a:pPr>
              <a:buNone/>
            </a:pPr>
            <a:r>
              <a:rPr lang="tr-TR" dirty="0" smtClean="0"/>
              <a:t>A) Eğitim 	         B) Toplumsal		     </a:t>
            </a:r>
          </a:p>
          <a:p>
            <a:pPr>
              <a:buNone/>
            </a:pPr>
            <a:r>
              <a:rPr lang="tr-TR" dirty="0" smtClean="0"/>
              <a:t>C) Hukuk              D) Siyasi</a:t>
            </a: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TotalTime>
  <Words>518</Words>
  <Application>Microsoft Office PowerPoint</Application>
  <PresentationFormat>Ekran Gösterisi (4:3)</PresentationFormat>
  <Paragraphs>107</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Gündönümü</vt:lpstr>
      <vt:lpstr>8. SINIFLAR BİLGİ YARIŞMASINA HOŞGELDİNİZ</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SINIF BİLGİ YARIŞMASI MATEMATİK SORULARI</dc:title>
  <dc:creator>cc</dc:creator>
  <cp:lastModifiedBy>saftekin001</cp:lastModifiedBy>
  <cp:revision>20</cp:revision>
  <dcterms:created xsi:type="dcterms:W3CDTF">2017-01-17T13:25:31Z</dcterms:created>
  <dcterms:modified xsi:type="dcterms:W3CDTF">2017-01-18T06:52:05Z</dcterms:modified>
</cp:coreProperties>
</file>