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7" r:id="rId2"/>
    <p:sldId id="256" r:id="rId3"/>
    <p:sldId id="260" r:id="rId4"/>
    <p:sldId id="261" r:id="rId5"/>
    <p:sldId id="259" r:id="rId6"/>
    <p:sldId id="262" r:id="rId7"/>
    <p:sldId id="263" r:id="rId8"/>
    <p:sldId id="264" r:id="rId9"/>
    <p:sldId id="265" r:id="rId10"/>
    <p:sldId id="267" r:id="rId11"/>
    <p:sldId id="304" r:id="rId12"/>
    <p:sldId id="258" r:id="rId13"/>
    <p:sldId id="269" r:id="rId14"/>
    <p:sldId id="268" r:id="rId15"/>
    <p:sldId id="275" r:id="rId16"/>
    <p:sldId id="271" r:id="rId17"/>
    <p:sldId id="274" r:id="rId18"/>
    <p:sldId id="272" r:id="rId19"/>
    <p:sldId id="273" r:id="rId20"/>
    <p:sldId id="282" r:id="rId21"/>
    <p:sldId id="283" r:id="rId22"/>
    <p:sldId id="288" r:id="rId23"/>
    <p:sldId id="294" r:id="rId24"/>
    <p:sldId id="298" r:id="rId25"/>
    <p:sldId id="306" r:id="rId26"/>
    <p:sldId id="299" r:id="rId27"/>
    <p:sldId id="301" r:id="rId28"/>
    <p:sldId id="291" r:id="rId29"/>
    <p:sldId id="293" r:id="rId30"/>
    <p:sldId id="303" r:id="rId31"/>
    <p:sldId id="30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000099"/>
    <a:srgbClr val="0D3F15"/>
    <a:srgbClr val="0000CC"/>
    <a:srgbClr val="0D364B"/>
    <a:srgbClr val="FFFFCC"/>
    <a:srgbClr val="152D53"/>
    <a:srgbClr val="881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8" autoAdjust="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FF4EE-63B9-446D-AC96-17FFCB2B0A6C}" type="datetimeFigureOut">
              <a:rPr lang="tr-TR" smtClean="0"/>
              <a:pPr/>
              <a:t>4.12.2017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68E6F7-2B3C-4315-9328-F4BD54A2123E}" type="slidenum">
              <a:rPr lang="tr-TR" smtClean="0"/>
              <a:pPr/>
              <a:t>‹#›</a:t>
            </a:fld>
            <a:endParaRPr lang="tr-TR"/>
          </a:p>
        </p:txBody>
      </p:sp>
    </p:spTree>
    <p:extLst>
      <p:ext uri="{BB962C8B-B14F-4D97-AF65-F5344CB8AC3E}">
        <p14:creationId xmlns:p14="http://schemas.microsoft.com/office/powerpoint/2010/main" val="277769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BE3A0-7C19-4AD2-9217-2B2BC79ED414}" type="datetimeFigureOut">
              <a:rPr lang="tr-TR" smtClean="0"/>
              <a:pPr/>
              <a:t>4.12.2017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989B8-EED7-4E6C-8D8D-59D35B2D16B4}" type="slidenum">
              <a:rPr lang="tr-TR" smtClean="0"/>
              <a:pPr/>
              <a:t>‹#›</a:t>
            </a:fld>
            <a:endParaRPr lang="tr-TR"/>
          </a:p>
        </p:txBody>
      </p:sp>
    </p:spTree>
    <p:extLst>
      <p:ext uri="{BB962C8B-B14F-4D97-AF65-F5344CB8AC3E}">
        <p14:creationId xmlns:p14="http://schemas.microsoft.com/office/powerpoint/2010/main" val="65995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F5A678-3F81-475D-B10D-8FEBDD797265}"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5A0D3-F6B5-4A77-94A4-22396070F75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D4E4E-005E-45BC-9D16-5D8DC41B0582}"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EDC8C-7284-4828-B792-7A06D0C78D4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64D26C-2D1B-412B-801B-FE950B9047CE}"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0392E-28B5-4838-A25D-299D37248D2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1BFE44-AC36-4853-87BA-4376CC930404}"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CE4CB0-4F93-4ECA-9226-27EE62129EEB}"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F7FCA-257A-418E-A709-3FF7E42A576E}"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433FB0-205C-4590-859F-7F115C8A534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0948C-1050-477C-8356-1D55169946A8}"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EBD427-390C-4698-8809-CA19BCE4929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1E4223-3E65-4784-9B86-29D0C2D3A3E1}" type="datetimeFigureOut">
              <a:rPr lang="en-US"/>
              <a:pPr>
                <a:defRPr/>
              </a:pPr>
              <a:t>12/4/2017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7D20CD-48FC-423D-A397-E800EF1B306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B0EFA4-F30D-4BE6-A7DF-4EDBBCE2427D}" type="datetimeFigureOut">
              <a:rPr lang="en-US"/>
              <a:pPr>
                <a:defRPr/>
              </a:pPr>
              <a:t>12/4/2017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1D81EE-2A81-40F3-8335-488DA5AEB62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40672A-63E9-4683-A366-711E4480589C}" type="datetimeFigureOut">
              <a:rPr lang="en-US"/>
              <a:pPr>
                <a:defRPr/>
              </a:pPr>
              <a:t>12/4/2017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8140C7-F053-4F22-9675-5762B1EE0EF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2D9D78-C5F5-49C2-9849-B127EDAE4AE4}"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63B34-8641-46B0-B639-675C7A8BB6E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656AD-9C3D-4F3C-9A24-D20E7371AF6B}"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A9D7A4-6A1E-4F4C-A9C1-BBF7992AAE4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E006E8D-D272-4060-93B1-1C0891C46550}" type="datetimeFigureOut">
              <a:rPr lang="en-US"/>
              <a:pPr>
                <a:defRPr/>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2E3CF15-F661-4D1C-B228-32CFA14FB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228600" y="381000"/>
            <a:ext cx="8763000" cy="1631216"/>
          </a:xfrm>
          <a:prstGeom prst="rect">
            <a:avLst/>
          </a:prstGeom>
          <a:ln w="155575" cmpd="tri">
            <a:solidFill>
              <a:srgbClr val="88160A"/>
            </a:solidFill>
          </a:ln>
        </p:spPr>
        <p:txBody>
          <a:bodyPr wrap="square">
            <a:spAutoFit/>
          </a:bodyPr>
          <a:lstStyle/>
          <a:p>
            <a:pPr algn="ctr" fontAlgn="auto">
              <a:spcBef>
                <a:spcPts val="0"/>
              </a:spcBef>
              <a:spcAft>
                <a:spcPts val="0"/>
              </a:spcAft>
              <a:defRPr/>
            </a:pPr>
            <a:r>
              <a:rPr lang="tr-TR" sz="5000" b="1" dirty="0" smtClean="0">
                <a:solidFill>
                  <a:schemeClr val="tx2">
                    <a:lumMod val="50000"/>
                  </a:schemeClr>
                </a:solidFill>
                <a:latin typeface="+mn-lt"/>
              </a:rPr>
              <a:t>SAFTEKİN GAZİ ORTAOKULU </a:t>
            </a:r>
          </a:p>
          <a:p>
            <a:pPr algn="ctr" fontAlgn="auto">
              <a:spcBef>
                <a:spcPts val="0"/>
              </a:spcBef>
              <a:spcAft>
                <a:spcPts val="0"/>
              </a:spcAft>
              <a:defRPr/>
            </a:pPr>
            <a:r>
              <a:rPr lang="tr-TR" sz="5000" b="1" dirty="0" smtClean="0">
                <a:solidFill>
                  <a:schemeClr val="tx2">
                    <a:lumMod val="50000"/>
                  </a:schemeClr>
                </a:solidFill>
                <a:latin typeface="+mn-lt"/>
              </a:rPr>
              <a:t>ÇOCUK İHMAL ve İSTİSMARI</a:t>
            </a:r>
            <a:endParaRPr lang="tr-TR" sz="5000" b="1" dirty="0">
              <a:solidFill>
                <a:schemeClr val="tx2">
                  <a:lumMod val="50000"/>
                </a:schemeClr>
              </a:solidFill>
              <a:latin typeface="+mn-l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57400"/>
            <a:ext cx="8763000" cy="47244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019800" cy="1016000"/>
          </a:xfrm>
          <a:prstGeom prst="rect">
            <a:avLst/>
          </a:prstGeom>
          <a:ln w="158750" cmpd="thickThi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6000" b="1" dirty="0"/>
              <a:t>ÇOCUK İSTİSMARI</a:t>
            </a:r>
          </a:p>
        </p:txBody>
      </p:sp>
      <p:pic>
        <p:nvPicPr>
          <p:cNvPr id="2051" name="Picture 3" descr="D:\Belgelerim\Resimlerim\SUNU RESİMLERİ\YAZISIZ RESİMLER\KAYGI-ŞİDDET-KORKU\ŞİDDET VE KORKU\SS-136-0754.jpg"/>
          <p:cNvPicPr>
            <a:picLocks noChangeAspect="1" noChangeArrowheads="1"/>
          </p:cNvPicPr>
          <p:nvPr/>
        </p:nvPicPr>
        <p:blipFill>
          <a:blip r:embed="rId2" cstate="print"/>
          <a:srcRect/>
          <a:stretch>
            <a:fillRect/>
          </a:stretch>
        </p:blipFill>
        <p:spPr bwMode="auto">
          <a:xfrm>
            <a:off x="304800" y="1600200"/>
            <a:ext cx="7681913" cy="5029200"/>
          </a:xfrm>
          <a:prstGeom prst="rect">
            <a:avLst/>
          </a:prstGeom>
          <a:ln>
            <a:solidFill>
              <a:schemeClr val="tx1">
                <a:lumMod val="95000"/>
                <a:lumOff val="5000"/>
              </a:schemeClr>
            </a:solidFill>
          </a:ln>
          <a:effectLst>
            <a:outerShdw blurRad="190500" algn="tl" rotWithShape="0">
              <a:srgbClr val="000000">
                <a:alpha val="70000"/>
              </a:srgbClr>
            </a:outerShdw>
          </a:effectLst>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4343400" cy="5694363"/>
          </a:xfrm>
          <a:prstGeom prst="rect">
            <a:avLst/>
          </a:prstGeom>
          <a:ln w="101600" cmpd="thickThin">
            <a:solidFill>
              <a:schemeClr val="tx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istismarı, çocukların başta anne-babaları olmak üzere, kendilerine bakmakla yükümlü kimseler ve diğer yetişkinler tarafından fiziksel,duygual,zihinsel veya cinsel gelişimlerini engelleyen yada bedenen veya ruh sağlığına zarar veren, kaza sonucu olmayan, durumlarla karşıkarşıya bırakılmasıdır.</a:t>
            </a:r>
          </a:p>
        </p:txBody>
      </p:sp>
      <p:sp>
        <p:nvSpPr>
          <p:cNvPr id="3" name="TextBox 2"/>
          <p:cNvSpPr txBox="1"/>
          <p:nvPr/>
        </p:nvSpPr>
        <p:spPr>
          <a:xfrm>
            <a:off x="304800" y="76200"/>
            <a:ext cx="6705600" cy="646113"/>
          </a:xfrm>
          <a:prstGeom prst="rect">
            <a:avLst/>
          </a:prstGeom>
          <a:solidFill>
            <a:schemeClr val="tx1">
              <a:lumMod val="75000"/>
              <a:lumOff val="25000"/>
            </a:schemeClr>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3600" b="1" dirty="0">
                <a:solidFill>
                  <a:schemeClr val="bg1"/>
                </a:solidFill>
              </a:rPr>
              <a:t>ÇOCUK İSTİSMARI NE DEMEKTİR ? </a:t>
            </a:r>
          </a:p>
        </p:txBody>
      </p:sp>
      <p:pic>
        <p:nvPicPr>
          <p:cNvPr id="3076" name="Picture 3" descr="C:\Documents and Settings\Administrator\Belgelerim\Resimlerim\picassa\DSC_0109.JPG"/>
          <p:cNvPicPr>
            <a:picLocks noChangeAspect="1" noChangeArrowheads="1"/>
          </p:cNvPicPr>
          <p:nvPr/>
        </p:nvPicPr>
        <p:blipFill>
          <a:blip r:embed="rId2" cstate="print"/>
          <a:srcRect/>
          <a:stretch>
            <a:fillRect/>
          </a:stretch>
        </p:blipFill>
        <p:spPr bwMode="auto">
          <a:xfrm>
            <a:off x="5029200" y="1066800"/>
            <a:ext cx="3571875" cy="53324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4196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371600"/>
            <a:ext cx="3581400" cy="3785652"/>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Bir kaza olmaksızın fiziksel travma yada yaralanmalarla sonuçlanan herhangi bir davranış biçimi olarak tanımlanır.</a:t>
            </a:r>
          </a:p>
          <a:p>
            <a:pPr algn="ctr" fontAlgn="auto">
              <a:spcBef>
                <a:spcPts val="0"/>
              </a:spcBef>
              <a:spcAft>
                <a:spcPts val="0"/>
              </a:spcAft>
              <a:defRPr/>
            </a:pPr>
            <a:r>
              <a:rPr lang="tr-TR" sz="3000" b="1" dirty="0"/>
              <a:t>Ensık rastlanan şekli dayaktır.  </a:t>
            </a:r>
          </a:p>
        </p:txBody>
      </p:sp>
      <p:pic>
        <p:nvPicPr>
          <p:cNvPr id="11272" name="Picture 2" descr="D:\Belgelerim\Çalışma Dosyası\SUNU ÇALIŞMA\Cinsel İstismar\Resimler\SS-027-0104.jpg"/>
          <p:cNvPicPr>
            <a:picLocks noChangeAspect="1" noChangeArrowheads="1"/>
          </p:cNvPicPr>
          <p:nvPr/>
        </p:nvPicPr>
        <p:blipFill>
          <a:blip r:embed="rId2" cstate="print"/>
          <a:srcRect/>
          <a:stretch>
            <a:fillRect/>
          </a:stretch>
        </p:blipFill>
        <p:spPr bwMode="auto">
          <a:xfrm>
            <a:off x="4800600" y="1295400"/>
            <a:ext cx="3970338" cy="4800600"/>
          </a:xfrm>
          <a:prstGeom prst="rect">
            <a:avLst/>
          </a:prstGeom>
          <a:noFill/>
          <a:ln w="9525">
            <a:noFill/>
            <a:miter lim="800000"/>
            <a:headEnd/>
            <a:tailEnd/>
          </a:ln>
        </p:spPr>
      </p:pic>
      <p:sp>
        <p:nvSpPr>
          <p:cNvPr id="8" name="Rectangle 7"/>
          <p:cNvSpPr/>
          <p:nvPr/>
        </p:nvSpPr>
        <p:spPr>
          <a:xfrm>
            <a:off x="381000" y="5943600"/>
            <a:ext cx="35814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4196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219200"/>
            <a:ext cx="3733800" cy="4708981"/>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Genelde disiplin ve cezalandırma amacıyla uygulandığı görülmektedir. Özellikle deri, iskelet sistemi ve ya merkezi</a:t>
            </a:r>
          </a:p>
          <a:p>
            <a:pPr algn="ctr" fontAlgn="auto">
              <a:spcBef>
                <a:spcPts val="0"/>
              </a:spcBef>
              <a:spcAft>
                <a:spcPts val="0"/>
              </a:spcAft>
              <a:defRPr/>
            </a:pPr>
            <a:r>
              <a:rPr lang="tr-TR" sz="3000" b="1" dirty="0"/>
              <a:t>sinir sistemi etkilenir. Diğer </a:t>
            </a:r>
            <a:r>
              <a:rPr lang="tr-TR" sz="3000" b="1" dirty="0" smtClean="0"/>
              <a:t>organlarda büyük oranda zarar görebilir.  </a:t>
            </a:r>
            <a:endParaRPr lang="tr-TR" sz="3000" b="1" dirty="0"/>
          </a:p>
        </p:txBody>
      </p:sp>
      <p:pic>
        <p:nvPicPr>
          <p:cNvPr id="12296" name="Picture 2" descr="D:\Belgelerim\Çalışma Dosyası\SUNU ÇALIŞMA\Cinsel İstismar\Resimler\SS-027-0101.jpg"/>
          <p:cNvPicPr>
            <a:picLocks noChangeAspect="1" noChangeArrowheads="1"/>
          </p:cNvPicPr>
          <p:nvPr/>
        </p:nvPicPr>
        <p:blipFill>
          <a:blip r:embed="rId2" cstate="print"/>
          <a:srcRect/>
          <a:stretch>
            <a:fillRect/>
          </a:stretch>
        </p:blipFill>
        <p:spPr bwMode="auto">
          <a:xfrm>
            <a:off x="4800600" y="1219200"/>
            <a:ext cx="3714750" cy="5105400"/>
          </a:xfrm>
          <a:prstGeom prst="rect">
            <a:avLst/>
          </a:prstGeom>
          <a:noFill/>
          <a:ln w="9525">
            <a:noFill/>
            <a:miter lim="800000"/>
            <a:headEnd/>
            <a:tailEnd/>
          </a:ln>
        </p:spPr>
      </p:pic>
      <p:sp>
        <p:nvSpPr>
          <p:cNvPr id="5" name="Rectangle 4"/>
          <p:cNvSpPr/>
          <p:nvPr/>
        </p:nvSpPr>
        <p:spPr>
          <a:xfrm>
            <a:off x="381000" y="6248400"/>
            <a:ext cx="37338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70104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FİZİKSEL İSTİSMAR BULGULARI</a:t>
            </a:r>
          </a:p>
        </p:txBody>
      </p:sp>
      <p:sp>
        <p:nvSpPr>
          <p:cNvPr id="4" name="TextBox 3"/>
          <p:cNvSpPr txBox="1"/>
          <p:nvPr/>
        </p:nvSpPr>
        <p:spPr>
          <a:xfrm>
            <a:off x="457200" y="1219200"/>
            <a:ext cx="7239000" cy="1616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Çocuk aşırı derecede hassas yada tam tersi duyarsızdır. </a:t>
            </a:r>
            <a:r>
              <a:rPr lang="tr-TR" sz="3300" b="1" dirty="0">
                <a:solidFill>
                  <a:srgbClr val="C00000"/>
                </a:solidFill>
                <a:latin typeface="+mn-lt"/>
              </a:rPr>
              <a:t>Ağrılı uyaranlara karşı daha fazla duyarlı değildir.</a:t>
            </a:r>
            <a:endParaRPr lang="tr-TR" sz="3300" dirty="0">
              <a:solidFill>
                <a:srgbClr val="C00000"/>
              </a:solidFill>
              <a:latin typeface="+mn-lt"/>
            </a:endParaRPr>
          </a:p>
        </p:txBody>
      </p:sp>
      <p:sp>
        <p:nvSpPr>
          <p:cNvPr id="5" name="TextBox 4"/>
          <p:cNvSpPr txBox="1"/>
          <p:nvPr/>
        </p:nvSpPr>
        <p:spPr>
          <a:xfrm>
            <a:off x="381000" y="3352800"/>
            <a:ext cx="7391400" cy="2124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Çeşitli şekillerde saklanmaya çalışılan yaralar bulunur. </a:t>
            </a:r>
            <a:r>
              <a:rPr lang="tr-TR" sz="3300" b="1" dirty="0">
                <a:solidFill>
                  <a:srgbClr val="C00000"/>
                </a:solidFill>
                <a:latin typeface="+mn-lt"/>
              </a:rPr>
              <a:t>Değişik türde yanık ve kesik belirtileri bulunur. Morarmalar, şiddet izleri.</a:t>
            </a:r>
          </a:p>
        </p:txBody>
      </p:sp>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589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304800" y="1416308"/>
            <a:ext cx="3962400" cy="4832092"/>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istismar kişiye duygusal yada ruhsal sağlığını tehlikeye atacak derecede ağır sözlü tehditler yapılması, alay edilmesi yada küçük düşürücü</a:t>
            </a:r>
          </a:p>
          <a:p>
            <a:pPr algn="ctr" fontAlgn="auto">
              <a:spcBef>
                <a:spcPts val="0"/>
              </a:spcBef>
              <a:spcAft>
                <a:spcPts val="0"/>
              </a:spcAft>
              <a:defRPr/>
            </a:pPr>
            <a:r>
              <a:rPr lang="tr-TR" sz="2800" b="1" dirty="0"/>
              <a:t>yorumlarda bulunulması, eleştirilmesi, aşağılanması olarak tanımlanabilir.</a:t>
            </a:r>
          </a:p>
        </p:txBody>
      </p:sp>
      <p:pic>
        <p:nvPicPr>
          <p:cNvPr id="15368" name="Picture 2" descr="D:\Belgelerim\Resimlerim\SUNU RESİMLERİ\YAZISIZ RESİMLER\AİLE VE ÇOCUK\ÇOCUK RESİMLERİ\42-15210544.jpg"/>
          <p:cNvPicPr>
            <a:picLocks noChangeAspect="1" noChangeArrowheads="1"/>
          </p:cNvPicPr>
          <p:nvPr/>
        </p:nvPicPr>
        <p:blipFill>
          <a:blip r:embed="rId2" cstate="print"/>
          <a:srcRect/>
          <a:stretch>
            <a:fillRect/>
          </a:stretch>
        </p:blipFill>
        <p:spPr bwMode="auto">
          <a:xfrm>
            <a:off x="4495800" y="1447800"/>
            <a:ext cx="4267200" cy="4267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3810000" cy="4401205"/>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Sistemli bir şekilde çocuğun aşağılaması yada görmezlikten gelinmesi gibi.  Onun sağlıklı duygusal gelişimini ve benlik saygısını ciddi biçimde etkileyen davranış kalıpları </a:t>
            </a:r>
          </a:p>
          <a:p>
            <a:pPr algn="ctr" fontAlgn="auto">
              <a:spcBef>
                <a:spcPts val="0"/>
              </a:spcBef>
              <a:spcAft>
                <a:spcPts val="0"/>
              </a:spcAft>
              <a:defRPr/>
            </a:pPr>
            <a:r>
              <a:rPr lang="tr-TR" sz="2800" b="1" dirty="0"/>
              <a:t>olarak tanımlanır. </a:t>
            </a:r>
          </a:p>
        </p:txBody>
      </p:sp>
      <p:sp>
        <p:nvSpPr>
          <p:cNvPr id="5" name="Rectangle 4"/>
          <p:cNvSpPr/>
          <p:nvPr/>
        </p:nvSpPr>
        <p:spPr>
          <a:xfrm>
            <a:off x="304800" y="2065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4343400" y="1066800"/>
            <a:ext cx="4495800" cy="1815882"/>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istismar değişik yollardan olabildiği gibi sınılarının çizilmesi göreceli olarak güçtür.</a:t>
            </a:r>
          </a:p>
        </p:txBody>
      </p:sp>
      <p:pic>
        <p:nvPicPr>
          <p:cNvPr id="14347" name="Picture 4" descr="D:\Belgelerim\Resimlerim\SUNU RESİMLERİ\YAZISIZ RESİMLER\AİLE VE ÇOCUK\ÇOCUK RESİMLERİ\Kopyası ÇOCUK56.jpg"/>
          <p:cNvPicPr>
            <a:picLocks noChangeAspect="1" noChangeArrowheads="1"/>
          </p:cNvPicPr>
          <p:nvPr/>
        </p:nvPicPr>
        <p:blipFill>
          <a:blip r:embed="rId2" cstate="print"/>
          <a:srcRect/>
          <a:stretch>
            <a:fillRect/>
          </a:stretch>
        </p:blipFill>
        <p:spPr bwMode="auto">
          <a:xfrm>
            <a:off x="4419600" y="3124200"/>
            <a:ext cx="4419600" cy="2941638"/>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065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3" name="Rectangle 2"/>
          <p:cNvSpPr/>
          <p:nvPr/>
        </p:nvSpPr>
        <p:spPr>
          <a:xfrm>
            <a:off x="304800" y="1066800"/>
            <a:ext cx="4800600" cy="3108543"/>
          </a:xfrm>
          <a:prstGeom prst="rect">
            <a:avLst/>
          </a:prstGeom>
          <a:solidFill>
            <a:srgbClr val="0D364B"/>
          </a:solidFill>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tr-TR" sz="2800" b="1" dirty="0"/>
              <a:t>Çocuğu her konuda suçlayarak günah keçisi haline getirme,   Diğer taciz türleri ile tehdit etme,  Genel olarak reddedici ve düşmanca tavır,  Katı biçimde cezalandırma,</a:t>
            </a:r>
          </a:p>
        </p:txBody>
      </p:sp>
      <p:sp>
        <p:nvSpPr>
          <p:cNvPr id="4" name="Rectangle 3"/>
          <p:cNvSpPr/>
          <p:nvPr/>
        </p:nvSpPr>
        <p:spPr>
          <a:xfrm>
            <a:off x="304800" y="4419600"/>
            <a:ext cx="7696200" cy="1816100"/>
          </a:xfrm>
          <a:prstGeom prst="rect">
            <a:avLst/>
          </a:prstGeom>
          <a:solidFill>
            <a:srgbClr val="0D364B"/>
          </a:solidFill>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sz="2800" b="1" dirty="0">
                <a:solidFill>
                  <a:schemeClr val="bg1"/>
                </a:solidFill>
              </a:rPr>
              <a:t>Çocuğun davranışlarının yaratıcılığını kısıtlayacak biçimde aşırı derecede denetlenmesi ya  da kendi tercihleri dışında seçimlere zorlanması da duygusal taciz çerçevesinde sayılabilir. </a:t>
            </a:r>
          </a:p>
        </p:txBody>
      </p:sp>
      <p:pic>
        <p:nvPicPr>
          <p:cNvPr id="16393" name="Picture 2" descr="C:\Documents and Settings\Administrator\Belgelerim\Resimlerim\Kopyası resim19.jpg"/>
          <p:cNvPicPr>
            <a:picLocks noChangeAspect="1" noChangeArrowheads="1"/>
          </p:cNvPicPr>
          <p:nvPr/>
        </p:nvPicPr>
        <p:blipFill>
          <a:blip r:embed="rId2" cstate="print"/>
          <a:srcRect/>
          <a:stretch>
            <a:fillRect/>
          </a:stretch>
        </p:blipFill>
        <p:spPr bwMode="auto">
          <a:xfrm>
            <a:off x="5638800" y="990600"/>
            <a:ext cx="2914650" cy="3124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791200" cy="707886"/>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CİNSEL İSTİSMAR (TACİZ)</a:t>
            </a:r>
          </a:p>
        </p:txBody>
      </p:sp>
      <p:sp>
        <p:nvSpPr>
          <p:cNvPr id="17413" name="Rectangle 2"/>
          <p:cNvSpPr>
            <a:spLocks noChangeArrowheads="1"/>
          </p:cNvSpPr>
          <p:nvPr/>
        </p:nvSpPr>
        <p:spPr bwMode="auto">
          <a:xfrm>
            <a:off x="457200" y="1219200"/>
            <a:ext cx="3810000" cy="3540125"/>
          </a:xfrm>
          <a:prstGeom prst="rect">
            <a:avLst/>
          </a:prstGeom>
          <a:noFill/>
          <a:ln w="114300" cmpd="thinThick">
            <a:solidFill>
              <a:srgbClr val="8E0000"/>
            </a:solidFill>
            <a:miter lim="800000"/>
            <a:headEnd/>
            <a:tailEnd/>
          </a:ln>
        </p:spPr>
        <p:txBody>
          <a:bodyPr>
            <a:spAutoFit/>
          </a:bodyPr>
          <a:lstStyle/>
          <a:p>
            <a:pPr algn="ctr"/>
            <a:r>
              <a:rPr lang="tr-TR" sz="2800" b="1">
                <a:latin typeface="Calibri" pitchFamily="34" charset="0"/>
              </a:rPr>
              <a:t>Çocuğun bir erişkinin cinsel gereksinim ya da isteklerinin doyumu için cinsel nesne olarak </a:t>
            </a:r>
            <a:r>
              <a:rPr lang="tr-TR" sz="2800" b="1">
                <a:solidFill>
                  <a:srgbClr val="000099"/>
                </a:solidFill>
                <a:latin typeface="Calibri" pitchFamily="34" charset="0"/>
              </a:rPr>
              <a:t>kullanılması ya da kullanılmasına göz </a:t>
            </a:r>
            <a:r>
              <a:rPr lang="tr-TR" sz="2800" b="1">
                <a:latin typeface="Calibri" pitchFamily="34" charset="0"/>
              </a:rPr>
              <a:t>yumulması  şeklinde tanımlanmaktadır.</a:t>
            </a:r>
          </a:p>
        </p:txBody>
      </p:sp>
      <p:pic>
        <p:nvPicPr>
          <p:cNvPr id="17414" name="Picture 3" descr="D:\Belgelerim\Çalışma Dosyası\SUNU ÇALIŞMA\Cinsel İstismar\42-17124168.jpg"/>
          <p:cNvPicPr>
            <a:picLocks noChangeAspect="1" noChangeArrowheads="1"/>
          </p:cNvPicPr>
          <p:nvPr/>
        </p:nvPicPr>
        <p:blipFill>
          <a:blip r:embed="rId2" cstate="print"/>
          <a:srcRect/>
          <a:stretch>
            <a:fillRect/>
          </a:stretch>
        </p:blipFill>
        <p:spPr bwMode="auto">
          <a:xfrm>
            <a:off x="5334000" y="1219200"/>
            <a:ext cx="3276600" cy="4905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a:ln>
            <a:solidFill>
              <a:srgbClr val="0D364B"/>
            </a:solidFill>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1. DOKUNMA OLMAKSIZIN YAPILAN İSTİSMAR</a:t>
            </a:r>
          </a:p>
        </p:txBody>
      </p:sp>
      <p:sp>
        <p:nvSpPr>
          <p:cNvPr id="18437"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dirty="0">
                <a:solidFill>
                  <a:srgbClr val="000099"/>
                </a:solidFill>
                <a:latin typeface="Calibri" pitchFamily="34" charset="0"/>
              </a:rPr>
              <a:t>Cinsel konularda </a:t>
            </a:r>
            <a:r>
              <a:rPr lang="tr-TR" sz="2800" b="1" dirty="0" err="1">
                <a:solidFill>
                  <a:srgbClr val="000099"/>
                </a:solidFill>
                <a:latin typeface="Calibri" pitchFamily="34" charset="0"/>
              </a:rPr>
              <a:t>konuşup,çocuğu</a:t>
            </a:r>
            <a:r>
              <a:rPr lang="tr-TR" sz="2800" b="1" dirty="0">
                <a:solidFill>
                  <a:srgbClr val="000099"/>
                </a:solidFill>
                <a:latin typeface="Calibri" pitchFamily="34" charset="0"/>
              </a:rPr>
              <a:t> şaşırtmak onda korku, bunalım, huzursuzluk yaratmak bu kapsamda ele alınmaktadır. </a:t>
            </a:r>
            <a:r>
              <a:rPr lang="tr-TR" sz="2800" b="1" dirty="0">
                <a:latin typeface="Calibri" pitchFamily="34" charset="0"/>
              </a:rPr>
              <a:t>Açık saçık telefon konuşmaları, teşhirciler, röntgenciler doğrudan bir tehlike oluşturmasalar da yarattıkları korku ve huzursuzluklarla çocuğa zarar vererek  onu istismar etmiş olmaktadırlar. </a:t>
            </a:r>
          </a:p>
        </p:txBody>
      </p:sp>
      <p:pic>
        <p:nvPicPr>
          <p:cNvPr id="18438" name="Picture 3" descr="D:\Belgelerim\Resimlerim\SUNU RESİMLERİ\YAZISIZ RESİMLER\KAYGI-ŞİDDET-KORKU\KAYGI\42-18428043.jpg"/>
          <p:cNvPicPr>
            <a:picLocks noChangeAspect="1" noChangeArrowheads="1"/>
          </p:cNvPicPr>
          <p:nvPr/>
        </p:nvPicPr>
        <p:blipFill>
          <a:blip r:embed="rId2" cstate="print"/>
          <a:srcRect/>
          <a:stretch>
            <a:fillRect/>
          </a:stretch>
        </p:blipFill>
        <p:spPr bwMode="auto">
          <a:xfrm>
            <a:off x="5794375" y="1676400"/>
            <a:ext cx="3044825" cy="4572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2. DOKUNMANIN OLDUĞU CİNSEL İSTİSMAR</a:t>
            </a:r>
          </a:p>
        </p:txBody>
      </p:sp>
      <p:sp>
        <p:nvSpPr>
          <p:cNvPr id="19461" name="Rectangle 2"/>
          <p:cNvSpPr>
            <a:spLocks noChangeArrowheads="1"/>
          </p:cNvSpPr>
          <p:nvPr/>
        </p:nvSpPr>
        <p:spPr bwMode="auto">
          <a:xfrm>
            <a:off x="304800" y="1676400"/>
            <a:ext cx="3200400" cy="44005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Dokunarak yapılan cinsel istismarda genellikle bir yetişkinin bir çocuğun vücuduna cinsel amaçlı dokunması söz konusudur. </a:t>
            </a:r>
            <a:r>
              <a:rPr lang="tr-TR" sz="2800" b="1">
                <a:solidFill>
                  <a:srgbClr val="000099"/>
                </a:solidFill>
                <a:latin typeface="Calibri" pitchFamily="34" charset="0"/>
              </a:rPr>
              <a:t>Çocuğu cinsel amaçla doğrudan kullanma</a:t>
            </a:r>
            <a:r>
              <a:rPr lang="tr-TR" sz="2800" b="1">
                <a:latin typeface="Calibri" pitchFamily="34" charset="0"/>
              </a:rPr>
              <a:t>.</a:t>
            </a:r>
          </a:p>
        </p:txBody>
      </p:sp>
      <p:pic>
        <p:nvPicPr>
          <p:cNvPr id="19462" name="Picture 5" descr="C:\Documents and Settings\Administrator\Desktop\Kopyası dokunma.jpg"/>
          <p:cNvPicPr>
            <a:picLocks noChangeAspect="1" noChangeArrowheads="1"/>
          </p:cNvPicPr>
          <p:nvPr/>
        </p:nvPicPr>
        <p:blipFill>
          <a:blip r:embed="rId2" cstate="print"/>
          <a:srcRect/>
          <a:stretch>
            <a:fillRect/>
          </a:stretch>
        </p:blipFill>
        <p:spPr bwMode="auto">
          <a:xfrm>
            <a:off x="4419600" y="1808163"/>
            <a:ext cx="4108450" cy="413543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3. ŞİDDET KULLANARAK YAPILAN İSTİSMAR</a:t>
            </a:r>
          </a:p>
        </p:txBody>
      </p:sp>
      <p:sp>
        <p:nvSpPr>
          <p:cNvPr id="20485"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Şiddet kullanılarak cinsel amaçla çocuğa dokunulduğunda üçüncü grup cinsel istismar söz konusu olmaktadır.Şiddet kullanılarak yapılan istismar içinde ırza geçme öldürmede yer almaktadır. Çocukta yaşam boyu sürebilecek ve tedavi gerektirecek bir zedelenme oluşturmakta ve hemen müdahele gerektirmektedir.</a:t>
            </a:r>
          </a:p>
        </p:txBody>
      </p:sp>
      <p:pic>
        <p:nvPicPr>
          <p:cNvPr id="20486" name="Picture 3" descr="D:\Belgelerim\Resimlerim\SUNU RESİMLERİ\YAZISIZ RESİMLER\CLİPARTLAR\delete.png"/>
          <p:cNvPicPr>
            <a:picLocks noChangeAspect="1" noChangeArrowheads="1"/>
          </p:cNvPicPr>
          <p:nvPr/>
        </p:nvPicPr>
        <p:blipFill>
          <a:blip r:embed="rId2" cstate="print"/>
          <a:srcRect/>
          <a:stretch>
            <a:fillRect/>
          </a:stretch>
        </p:blipFill>
        <p:spPr bwMode="auto">
          <a:xfrm>
            <a:off x="5791200" y="2209800"/>
            <a:ext cx="32766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304800"/>
            <a:ext cx="8001000" cy="1323439"/>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rgbClr val="FFFFCC"/>
                </a:solidFill>
                <a:latin typeface="Arial" charset="0"/>
                <a:cs typeface="Times New Roman" pitchFamily="18" charset="0"/>
              </a:rPr>
              <a:t>Neden Çocuklar İstismar Edildiklerini Söylemezler?</a:t>
            </a:r>
            <a:endParaRPr lang="tr-TR" sz="4000">
              <a:solidFill>
                <a:srgbClr val="FFFFCC"/>
              </a:solidFill>
              <a:latin typeface="Arial" charset="0"/>
            </a:endParaRPr>
          </a:p>
        </p:txBody>
      </p:sp>
      <p:pic>
        <p:nvPicPr>
          <p:cNvPr id="26629" name="Picture 2" descr="D:\Belgelerim\Çalışma Dosyası\SUNU ÇALIŞMA\Cinsel İstismar\861644_20223104.jpg"/>
          <p:cNvPicPr>
            <a:picLocks noChangeAspect="1" noChangeArrowheads="1"/>
          </p:cNvPicPr>
          <p:nvPr/>
        </p:nvPicPr>
        <p:blipFill>
          <a:blip r:embed="rId2" cstate="print"/>
          <a:srcRect/>
          <a:stretch>
            <a:fillRect/>
          </a:stretch>
        </p:blipFill>
        <p:spPr bwMode="auto">
          <a:xfrm>
            <a:off x="1905000" y="1752600"/>
            <a:ext cx="4922838" cy="4800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D:\Belgelerim\Resimlerim\SUNU RESİMLERİ\YAZISIZ RESİMLER\AİLE VE ÇOCUK\AİLE VE ÇOCUK\Kopyası 42-15474093.jpg"/>
          <p:cNvPicPr>
            <a:picLocks noChangeAspect="1" noChangeArrowheads="1"/>
          </p:cNvPicPr>
          <p:nvPr/>
        </p:nvPicPr>
        <p:blipFill>
          <a:blip r:embed="rId2" cstate="print"/>
          <a:srcRect/>
          <a:stretch>
            <a:fillRect/>
          </a:stretch>
        </p:blipFill>
        <p:spPr bwMode="auto">
          <a:xfrm>
            <a:off x="1524000" y="1752600"/>
            <a:ext cx="5826515" cy="4495800"/>
          </a:xfrm>
          <a:prstGeom prst="rect">
            <a:avLst/>
          </a:prstGeom>
          <a:noFill/>
          <a:ln w="9525">
            <a:noFill/>
            <a:miter lim="800000"/>
            <a:headEnd/>
            <a:tailEnd/>
          </a:ln>
        </p:spPr>
      </p:pic>
      <p:sp>
        <p:nvSpPr>
          <p:cNvPr id="4" name="Rectangle 1"/>
          <p:cNvSpPr>
            <a:spLocks noChangeArrowheads="1"/>
          </p:cNvSpPr>
          <p:nvPr/>
        </p:nvSpPr>
        <p:spPr bwMode="auto">
          <a:xfrm>
            <a:off x="762000" y="228600"/>
            <a:ext cx="7848600" cy="1323975"/>
          </a:xfrm>
          <a:prstGeom prst="rect">
            <a:avLst/>
          </a:prstGeom>
          <a:ln w="114300" cap="rnd" cmpd="dbl">
            <a:solidFill>
              <a:srgbClr val="C0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tr-TR" sz="4000" b="1" dirty="0">
                <a:solidFill>
                  <a:srgbClr val="000099"/>
                </a:solidFill>
              </a:rPr>
              <a:t>ÇOCUKLARINIZA ÖĞRETEBİLECEKLERİNİZ.</a:t>
            </a:r>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yolda yürürken yanına araba yanaşıp sana bir adres sorsa, kendilerini o adrese götürmelerini isterse ne yaparsın ??</a:t>
            </a:r>
            <a:endParaRPr lang="tr-TR" sz="2800" b="1" dirty="0">
              <a:solidFill>
                <a:schemeClr val="tx1"/>
              </a:solidFill>
            </a:endParaRPr>
          </a:p>
        </p:txBody>
      </p:sp>
      <p:sp>
        <p:nvSpPr>
          <p:cNvPr id="5" name="Rectangle 1"/>
          <p:cNvSpPr>
            <a:spLocks noChangeArrowheads="1"/>
          </p:cNvSpPr>
          <p:nvPr/>
        </p:nvSpPr>
        <p:spPr bwMode="auto">
          <a:xfrm>
            <a:off x="4953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Okul çıkışında bir kadın gelse, annen hasta oldu hastanede yatıyor, seni ona götüreceğim dese ne yaparsın.</a:t>
            </a:r>
            <a:endParaRPr lang="tr-TR" sz="2800" b="1" dirty="0">
              <a:solidFill>
                <a:schemeClr val="tx1"/>
              </a:solidFill>
            </a:endParaRPr>
          </a:p>
        </p:txBody>
      </p:sp>
      <p:sp>
        <p:nvSpPr>
          <p:cNvPr id="6" name="Rectangle 1"/>
          <p:cNvSpPr>
            <a:spLocks noChangeArrowheads="1"/>
          </p:cNvSpPr>
          <p:nvPr/>
        </p:nvSpPr>
        <p:spPr bwMode="auto">
          <a:xfrm>
            <a:off x="685800" y="4724400"/>
            <a:ext cx="7391400" cy="954107"/>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0" hangingPunct="0"/>
            <a:r>
              <a:rPr lang="tr-TR" sz="2800" b="1" dirty="0" smtClean="0">
                <a:solidFill>
                  <a:schemeClr val="tx1"/>
                </a:solidFill>
                <a:cs typeface="Times New Roman" pitchFamily="18" charset="0"/>
              </a:rPr>
              <a:t>Paketlerimi evime çıkarmama yardım eder misin diyen bir yabancıya yardım eder misin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510843"/>
            <a:ext cx="3200400" cy="2677656"/>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13yaşındaki çocuğunuza 18-19 yaşında birisi gelse senle arkadaş olmak istediğini söylese ne </a:t>
            </a:r>
            <a:r>
              <a:rPr lang="tr-TR" sz="2800" b="1" dirty="0" smtClean="0">
                <a:solidFill>
                  <a:schemeClr val="tx1"/>
                </a:solidFill>
                <a:cs typeface="Times New Roman" pitchFamily="18" charset="0"/>
              </a:rPr>
              <a:t>yaparsın?</a:t>
            </a:r>
            <a:endParaRPr lang="tr-TR" sz="2800" b="1" dirty="0">
              <a:solidFill>
                <a:schemeClr val="tx1"/>
              </a:solidFill>
            </a:endParaRPr>
          </a:p>
        </p:txBody>
      </p:sp>
      <p:sp>
        <p:nvSpPr>
          <p:cNvPr id="7" name="Rectangle 1"/>
          <p:cNvSpPr>
            <a:spLocks noChangeArrowheads="1"/>
          </p:cNvSpPr>
          <p:nvPr/>
        </p:nvSpPr>
        <p:spPr bwMode="auto">
          <a:xfrm>
            <a:off x="609600" y="5029200"/>
            <a:ext cx="7391400" cy="1384995"/>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Arkadaşlıklar aynı yaş gruplarında olmalıdır. Çocuklarınız öğretmelisiniz. Okuldan ve kendi yaş grubundan arkadaşlıklar edinmesini.</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04800" y="1447800"/>
            <a:ext cx="28956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parkta oynarken yanına bir adam gelse, köpeğini kaybettiğini, onunla birlikte aramanı istese ne yaparsın. </a:t>
            </a:r>
            <a:endParaRPr lang="tr-TR" sz="2800" b="1" dirty="0">
              <a:solidFill>
                <a:schemeClr val="tx1"/>
              </a:solidFill>
            </a:endParaRPr>
          </a:p>
        </p:txBody>
      </p:sp>
      <p:sp>
        <p:nvSpPr>
          <p:cNvPr id="5" name="Rectangle 1"/>
          <p:cNvSpPr>
            <a:spLocks noChangeArrowheads="1"/>
          </p:cNvSpPr>
          <p:nvPr/>
        </p:nvSpPr>
        <p:spPr bwMode="auto">
          <a:xfrm>
            <a:off x="304800" y="5257800"/>
            <a:ext cx="80010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Yapılan araştırmalar bu gibi bir durumda çocukların yüzde sekseninin bu teklifi kabul ettiğini göstermiştir.</a:t>
            </a:r>
            <a:endParaRPr lang="tr-TR" sz="2800" b="1" dirty="0">
              <a:solidFill>
                <a:schemeClr val="tx1"/>
              </a:solidFill>
            </a:endParaRPr>
          </a:p>
        </p:txBody>
      </p:sp>
      <p:pic>
        <p:nvPicPr>
          <p:cNvPr id="1027" name="Picture 3" descr="D:\Documents\RESIMLERIM\SUNU RESİMLERİ\YAZISIZ RESİMLER\AİLE VE ÇOCUK\ÇOCUK RESİMLERİ\ÇOCUK32.jpg"/>
          <p:cNvPicPr>
            <a:picLocks noChangeAspect="1" noChangeArrowheads="1"/>
          </p:cNvPicPr>
          <p:nvPr/>
        </p:nvPicPr>
        <p:blipFill>
          <a:blip r:embed="rId2" cstate="print"/>
          <a:srcRect/>
          <a:stretch>
            <a:fillRect/>
          </a:stretch>
        </p:blipFill>
        <p:spPr bwMode="auto">
          <a:xfrm>
            <a:off x="3505200" y="1447800"/>
            <a:ext cx="5151549" cy="34290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381000"/>
            <a:ext cx="39624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Çocuklara oyun, çalışma yaptıkları yerlerin insanların kalabalık olduğu yerler olduğu öğretilmeli. Tenha yerler hakkında bilgi verilmeli. Issız sokak araları, parklar, inşaatlar vb.</a:t>
            </a:r>
            <a:endParaRPr lang="tr-TR" sz="2800" b="1" dirty="0">
              <a:solidFill>
                <a:schemeClr val="tx1"/>
              </a:solidFill>
            </a:endParaRPr>
          </a:p>
        </p:txBody>
      </p:sp>
      <p:pic>
        <p:nvPicPr>
          <p:cNvPr id="4099" name="Picture 3" descr="D:\Documents\RESIMLERIM\SUNU RESİMLERİ\YAZISIZ RESİMLER\AİLE VE ÇOCUK\ÇOCUK RESİMLERİ\42-15227452.jpg"/>
          <p:cNvPicPr>
            <a:picLocks noChangeAspect="1" noChangeArrowheads="1"/>
          </p:cNvPicPr>
          <p:nvPr/>
        </p:nvPicPr>
        <p:blipFill>
          <a:blip r:embed="rId2" cstate="print"/>
          <a:srcRect/>
          <a:stretch>
            <a:fillRect/>
          </a:stretch>
        </p:blipFill>
        <p:spPr bwMode="auto">
          <a:xfrm>
            <a:off x="4724400" y="304800"/>
            <a:ext cx="4230710" cy="4114800"/>
          </a:xfrm>
          <a:prstGeom prst="rect">
            <a:avLst/>
          </a:prstGeom>
          <a:noFill/>
        </p:spPr>
      </p:pic>
      <p:sp>
        <p:nvSpPr>
          <p:cNvPr id="7" name="Rectangle 1"/>
          <p:cNvSpPr>
            <a:spLocks noChangeArrowheads="1"/>
          </p:cNvSpPr>
          <p:nvPr/>
        </p:nvSpPr>
        <p:spPr bwMode="auto">
          <a:xfrm>
            <a:off x="381000" y="4724400"/>
            <a:ext cx="81534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Bazı çocuklar korkak olmadıklarını göstermek için uygun olmayan yerlerden geçmek isteyebilirler. </a:t>
            </a:r>
            <a:r>
              <a:rPr lang="tr-TR" sz="2800" b="1" dirty="0" smtClean="0">
                <a:solidFill>
                  <a:srgbClr val="FF0000"/>
                </a:solidFill>
                <a:cs typeface="Times New Roman" pitchFamily="18" charset="0"/>
              </a:rPr>
              <a:t>Tedbirin korkaklık olmadığı öğretilmelidir.</a:t>
            </a:r>
            <a:endParaRPr lang="tr-TR" sz="2800" b="1" dirty="0">
              <a:solidFill>
                <a:srgbClr val="FF0000"/>
              </a:solidFill>
            </a:endParaRPr>
          </a:p>
        </p:txBody>
      </p:sp>
    </p:spTree>
  </p:cSld>
  <p:clrMapOvr>
    <a:masterClrMapping/>
  </p:clrMapOvr>
  <p:transition spd="slow">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724400" y="381000"/>
            <a:ext cx="4191000" cy="5078313"/>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tr-TR" sz="2700" b="1" dirty="0" smtClean="0">
                <a:solidFill>
                  <a:schemeClr val="tx1"/>
                </a:solidFill>
                <a:cs typeface="Times New Roman" pitchFamily="18" charset="0"/>
              </a:rPr>
              <a:t>Vücutlarının özel yerleri yaralandığı </a:t>
            </a:r>
            <a:r>
              <a:rPr lang="tr-TR" sz="2700" b="1" dirty="0">
                <a:solidFill>
                  <a:schemeClr val="tx1"/>
                </a:solidFill>
                <a:cs typeface="Times New Roman" pitchFamily="18" charset="0"/>
              </a:rPr>
              <a:t>ya da hastalandığında yalnız doktorların  veya ana babalarının  dokunabileceği öğretilmelidir.</a:t>
            </a:r>
          </a:p>
          <a:p>
            <a:endParaRPr lang="tr-TR" sz="2700" b="1" dirty="0">
              <a:solidFill>
                <a:schemeClr val="tx1"/>
              </a:solidFill>
            </a:endParaRPr>
          </a:p>
          <a:p>
            <a:pPr eaLnBrk="0" hangingPunct="0"/>
            <a:r>
              <a:rPr lang="tr-TR" sz="2700" b="1" dirty="0" smtClean="0">
                <a:solidFill>
                  <a:schemeClr val="tx1"/>
                </a:solidFill>
                <a:cs typeface="Times New Roman" pitchFamily="18" charset="0"/>
              </a:rPr>
              <a:t>Başka yada yabancı birisinin böyle bir istekte bulunması halinde derhal oradan uzaklaşması, ailesine haber vermesi öğretilmelidir.</a:t>
            </a:r>
            <a:endParaRPr lang="tr-TR" sz="2700" b="1" dirty="0">
              <a:solidFill>
                <a:schemeClr val="tx1"/>
              </a:solidFill>
            </a:endParaRPr>
          </a:p>
        </p:txBody>
      </p:sp>
      <p:sp>
        <p:nvSpPr>
          <p:cNvPr id="3" name="Rectangle 1"/>
          <p:cNvSpPr>
            <a:spLocks noChangeArrowheads="1"/>
          </p:cNvSpPr>
          <p:nvPr/>
        </p:nvSpPr>
        <p:spPr bwMode="auto">
          <a:xfrm>
            <a:off x="228600" y="381000"/>
            <a:ext cx="41910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a:solidFill>
                  <a:schemeClr val="tx1"/>
                </a:solidFill>
                <a:cs typeface="Times New Roman" pitchFamily="18" charset="0"/>
              </a:rPr>
              <a:t>Rahatsız olacakları herhangi bir biçimde, kendilerine </a:t>
            </a:r>
            <a:r>
              <a:rPr lang="tr-TR" sz="2800" b="1" dirty="0">
                <a:solidFill>
                  <a:srgbClr val="FF0000"/>
                </a:solidFill>
                <a:cs typeface="Times New Roman" pitchFamily="18" charset="0"/>
              </a:rPr>
              <a:t>dokundurtmama</a:t>
            </a:r>
            <a:r>
              <a:rPr lang="tr-TR" sz="2800" b="1" dirty="0">
                <a:solidFill>
                  <a:schemeClr val="tx1"/>
                </a:solidFill>
                <a:cs typeface="Times New Roman" pitchFamily="18" charset="0"/>
              </a:rPr>
              <a:t> hakkına sahip oldukları  öğretilmelidir</a:t>
            </a:r>
            <a:r>
              <a:rPr lang="tr-TR" sz="2800" b="1" dirty="0" smtClean="0">
                <a:solidFill>
                  <a:schemeClr val="tx1"/>
                </a:solidFill>
                <a:cs typeface="Times New Roman" pitchFamily="18" charset="0"/>
              </a:rPr>
              <a:t>.</a:t>
            </a:r>
            <a:endParaRPr lang="tr-TR" sz="2800" b="1" dirty="0">
              <a:solidFill>
                <a:schemeClr val="tx1"/>
              </a:solidFill>
            </a:endParaRPr>
          </a:p>
        </p:txBody>
      </p:sp>
      <p:pic>
        <p:nvPicPr>
          <p:cNvPr id="2051" name="Picture 3" descr="D:\Documents\RESIMLERIM\SUNU RESİMLERİ\YAZISIZ RESİMLER\MESLEKLER\HASTANE\42-18869067.jpg"/>
          <p:cNvPicPr>
            <a:picLocks noChangeAspect="1" noChangeArrowheads="1"/>
          </p:cNvPicPr>
          <p:nvPr/>
        </p:nvPicPr>
        <p:blipFill>
          <a:blip r:embed="rId2" cstate="print"/>
          <a:srcRect/>
          <a:stretch>
            <a:fillRect/>
          </a:stretch>
        </p:blipFill>
        <p:spPr bwMode="auto">
          <a:xfrm>
            <a:off x="152400" y="3276600"/>
            <a:ext cx="4334936" cy="28956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3400" y="1116686"/>
            <a:ext cx="3810000" cy="440120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fontAlgn="auto">
              <a:spcBef>
                <a:spcPts val="0"/>
              </a:spcBef>
              <a:spcAft>
                <a:spcPts val="0"/>
              </a:spcAft>
              <a:defRPr/>
            </a:pPr>
            <a:r>
              <a:rPr lang="tr-TR" sz="2800" b="1" dirty="0" smtClean="0"/>
              <a:t>Zorla kötüye </a:t>
            </a:r>
            <a:r>
              <a:rPr lang="tr-TR" sz="2800" b="1" dirty="0"/>
              <a:t>kullanıma kalkışan birisi ile karşılaştıklarında "yüksek sesle bağırmaları" öğretilmelidir.</a:t>
            </a:r>
          </a:p>
          <a:p>
            <a:pPr fontAlgn="auto">
              <a:spcBef>
                <a:spcPts val="0"/>
              </a:spcBef>
              <a:spcAft>
                <a:spcPts val="0"/>
              </a:spcAft>
              <a:defRPr/>
            </a:pPr>
            <a:endParaRPr lang="tr-TR" sz="2800" b="1" dirty="0"/>
          </a:p>
          <a:p>
            <a:pPr fontAlgn="auto">
              <a:spcBef>
                <a:spcPts val="0"/>
              </a:spcBef>
              <a:spcAft>
                <a:spcPts val="0"/>
              </a:spcAft>
              <a:defRPr/>
            </a:pPr>
            <a:r>
              <a:rPr lang="tr-TR" sz="2800" b="1" dirty="0" smtClean="0"/>
              <a:t>Çocuklara kötüye </a:t>
            </a:r>
            <a:r>
              <a:rPr lang="tr-TR" sz="2800" b="1" dirty="0" smtClean="0"/>
              <a:t>kullanıldıklarını anne </a:t>
            </a:r>
            <a:r>
              <a:rPr lang="tr-TR" sz="2800" b="1" dirty="0"/>
              <a:t>ve </a:t>
            </a:r>
            <a:r>
              <a:rPr lang="tr-TR" sz="2800" b="1" dirty="0" smtClean="0"/>
              <a:t>babanıza anlatmalısınız.</a:t>
            </a:r>
            <a:endParaRPr lang="tr-TR" sz="2800" b="1" dirty="0"/>
          </a:p>
        </p:txBody>
      </p:sp>
      <p:pic>
        <p:nvPicPr>
          <p:cNvPr id="36867" name="Picture 2" descr="D:\Belgelerim\Resimlerim\SUNU RESİMLERİ\YAZISIZ RESİMLER\AİLE VE ÇOCUK\AİLE VE ÇOCUK\42-15784189.jpg"/>
          <p:cNvPicPr>
            <a:picLocks noChangeAspect="1" noChangeArrowheads="1"/>
          </p:cNvPicPr>
          <p:nvPr/>
        </p:nvPicPr>
        <p:blipFill>
          <a:blip r:embed="rId2" cstate="print"/>
          <a:srcRect/>
          <a:stretch>
            <a:fillRect/>
          </a:stretch>
        </p:blipFill>
        <p:spPr bwMode="auto">
          <a:xfrm>
            <a:off x="4800600" y="711200"/>
            <a:ext cx="3835400" cy="50800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04788"/>
            <a:ext cx="6781800" cy="862012"/>
          </a:xfrm>
          <a:prstGeom prst="rect">
            <a:avLst/>
          </a:prstGeom>
          <a:ln w="155575" cmpd="tri">
            <a:solidFill>
              <a:srgbClr val="88160A"/>
            </a:solidFill>
          </a:ln>
        </p:spPr>
        <p:txBody>
          <a:bodyPr>
            <a:spAutoFit/>
          </a:bodyPr>
          <a:lstStyle/>
          <a:p>
            <a:pPr algn="ctr" fontAlgn="auto">
              <a:spcBef>
                <a:spcPts val="0"/>
              </a:spcBef>
              <a:spcAft>
                <a:spcPts val="0"/>
              </a:spcAft>
              <a:defRPr/>
            </a:pPr>
            <a:r>
              <a:rPr lang="tr-TR" sz="5000" b="1" dirty="0">
                <a:solidFill>
                  <a:schemeClr val="tx2">
                    <a:lumMod val="50000"/>
                  </a:schemeClr>
                </a:solidFill>
                <a:latin typeface="+mn-lt"/>
              </a:rPr>
              <a:t>ÇOCUK İHMALİ</a:t>
            </a:r>
          </a:p>
        </p:txBody>
      </p:sp>
      <p:pic>
        <p:nvPicPr>
          <p:cNvPr id="1026" name="Picture 2" descr="D:\Belgelerim\Çalışma Dosyası\SUNU ÇALIŞMA\Cinsel İstismar\Resimler\42-15224228.jpg"/>
          <p:cNvPicPr>
            <a:picLocks noChangeAspect="1" noChangeArrowheads="1"/>
          </p:cNvPicPr>
          <p:nvPr/>
        </p:nvPicPr>
        <p:blipFill>
          <a:blip r:embed="rId2" cstate="print"/>
          <a:srcRect/>
          <a:stretch>
            <a:fillRect/>
          </a:stretch>
        </p:blipFill>
        <p:spPr bwMode="auto">
          <a:xfrm>
            <a:off x="1828800" y="1295400"/>
            <a:ext cx="5489575"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381000"/>
            <a:ext cx="4267200" cy="569386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rgbClr val="C00000"/>
                </a:solidFill>
                <a:cs typeface="Times New Roman" pitchFamily="18" charset="0"/>
              </a:rPr>
              <a:t>Çocuklara kaybolma eğitimi verilmelidir. </a:t>
            </a:r>
          </a:p>
          <a:p>
            <a:pPr eaLnBrk="0" hangingPunct="0"/>
            <a:r>
              <a:rPr lang="tr-TR" sz="2800" b="1" dirty="0" smtClean="0">
                <a:solidFill>
                  <a:schemeClr val="tx1"/>
                </a:solidFill>
                <a:cs typeface="Times New Roman" pitchFamily="18" charset="0"/>
              </a:rPr>
              <a:t>Herhangi bir yerde kaybolduğunda, yolunu şaşırdığında neler yapması gerektiğini öğretin. </a:t>
            </a:r>
          </a:p>
          <a:p>
            <a:pPr eaLnBrk="0" hangingPunct="0"/>
            <a:endParaRPr lang="tr-TR" sz="2800" b="1" dirty="0" smtClean="0">
              <a:solidFill>
                <a:schemeClr val="tx1"/>
              </a:solidFill>
              <a:cs typeface="Times New Roman" pitchFamily="18" charset="0"/>
            </a:endParaRPr>
          </a:p>
          <a:p>
            <a:pPr eaLnBrk="0" hangingPunct="0"/>
            <a:r>
              <a:rPr lang="tr-TR" sz="2800" b="1" dirty="0" smtClean="0">
                <a:solidFill>
                  <a:schemeClr val="tx1"/>
                </a:solidFill>
                <a:cs typeface="Times New Roman" pitchFamily="18" charset="0"/>
              </a:rPr>
              <a:t>Kimlerden yardım alabileceğini öğretin.  Sizin evinizin telefon numaralarını ezbere öğretin. Polis, zabıta, jandarma, resmi kurumlar.</a:t>
            </a:r>
            <a:endParaRPr lang="tr-TR" sz="2800" b="1" dirty="0">
              <a:solidFill>
                <a:schemeClr val="tx1"/>
              </a:solidFill>
            </a:endParaRPr>
          </a:p>
        </p:txBody>
      </p:sp>
      <p:pic>
        <p:nvPicPr>
          <p:cNvPr id="5122" name="Picture 2" descr="C:\Users\PDR BOLUM BASKANI\Desktop\polis_logo.jpg"/>
          <p:cNvPicPr>
            <a:picLocks noChangeAspect="1" noChangeArrowheads="1"/>
          </p:cNvPicPr>
          <p:nvPr/>
        </p:nvPicPr>
        <p:blipFill>
          <a:blip r:embed="rId2" cstate="print"/>
          <a:srcRect/>
          <a:stretch>
            <a:fillRect/>
          </a:stretch>
        </p:blipFill>
        <p:spPr bwMode="auto">
          <a:xfrm>
            <a:off x="5105400" y="381000"/>
            <a:ext cx="3733800" cy="510286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04800" y="1981200"/>
            <a:ext cx="8571577" cy="1754326"/>
          </a:xfrm>
          <a:prstGeom prst="rect">
            <a:avLst/>
          </a:prstGeom>
          <a:noFill/>
        </p:spPr>
        <p:txBody>
          <a:bodyPr wrap="none" lIns="91440" tIns="45720" rIns="91440" bIns="45720">
            <a:spAutoFit/>
          </a:bodyPr>
          <a:lstStyle/>
          <a:p>
            <a:pPr algn="ctr"/>
            <a:r>
              <a:rPr lang="tr-TR" sz="5400" b="1" dirty="0" smtClean="0">
                <a:ln w="22225">
                  <a:solidFill>
                    <a:schemeClr val="accent2"/>
                  </a:solidFill>
                  <a:prstDash val="solid"/>
                </a:ln>
                <a:solidFill>
                  <a:schemeClr val="accent2">
                    <a:lumMod val="40000"/>
                    <a:lumOff val="60000"/>
                  </a:schemeClr>
                </a:solidFill>
              </a:rPr>
              <a:t>BENİ DİNLEDİĞİNİZ </a:t>
            </a:r>
            <a:r>
              <a:rPr lang="tr-TR" sz="5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İÇİN</a:t>
            </a:r>
            <a:r>
              <a:rPr lang="tr-TR" sz="5400" b="1" dirty="0" smtClean="0">
                <a:ln w="22225">
                  <a:solidFill>
                    <a:schemeClr val="accent2"/>
                  </a:solidFill>
                  <a:prstDash val="solid"/>
                </a:ln>
                <a:solidFill>
                  <a:schemeClr val="accent2">
                    <a:lumMod val="40000"/>
                    <a:lumOff val="60000"/>
                  </a:schemeClr>
                </a:solidFill>
              </a:rPr>
              <a:t> </a:t>
            </a:r>
          </a:p>
          <a:p>
            <a:pPr algn="ctr"/>
            <a:r>
              <a:rPr lang="tr-TR" sz="5400" b="1" dirty="0" smtClean="0">
                <a:ln w="22225">
                  <a:solidFill>
                    <a:schemeClr val="accent2"/>
                  </a:solidFill>
                  <a:prstDash val="solid"/>
                </a:ln>
                <a:solidFill>
                  <a:schemeClr val="accent2">
                    <a:lumMod val="40000"/>
                    <a:lumOff val="60000"/>
                  </a:schemeClr>
                </a:solidFill>
              </a:rPr>
              <a:t>TEŞEKKÜR EDERİM</a:t>
            </a:r>
            <a:endParaRPr lang="tr-TR"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743988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11238"/>
            <a:ext cx="4343400" cy="5694362"/>
          </a:xfrm>
          <a:prstGeom prst="rect">
            <a:avLst/>
          </a:prstGeom>
          <a:ln w="101600" cmpd="thinThick">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ihmali </a:t>
            </a:r>
            <a:r>
              <a:rPr lang="tr-TR" sz="2800" b="1" dirty="0" smtClean="0"/>
              <a:t>başta </a:t>
            </a:r>
            <a:r>
              <a:rPr lang="tr-TR" sz="2800" b="1" dirty="0"/>
              <a:t>anne babaları olmak üzere, kendilerine  bakmakla yükümlü kimseler ve diğer yetişkinlerin çocuğun beslenme, giyinme, barınma, eğitim, sağlık ve sevgi gibi temel gereksinimlerini ihmal etmeleri sonucu çocuğun bedensel, duygusal, zihinsel ve toplumsal gelişimlerinin engellenmesidir.</a:t>
            </a:r>
          </a:p>
        </p:txBody>
      </p:sp>
      <p:sp>
        <p:nvSpPr>
          <p:cNvPr id="6" name="TextBox 5"/>
          <p:cNvSpPr txBox="1"/>
          <p:nvPr/>
        </p:nvSpPr>
        <p:spPr>
          <a:xfrm>
            <a:off x="304800" y="76200"/>
            <a:ext cx="6705600" cy="646113"/>
          </a:xfrm>
          <a:prstGeom prst="rect">
            <a:avLst/>
          </a:prstGeom>
          <a:solidFill>
            <a:schemeClr val="tx1">
              <a:lumMod val="75000"/>
              <a:lumOff val="25000"/>
            </a:schemeClr>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3600" b="1" dirty="0">
                <a:solidFill>
                  <a:schemeClr val="bg1"/>
                </a:solidFill>
              </a:rPr>
              <a:t>ÇOCUK İHMALİ NE DEMEKTİR ? </a:t>
            </a:r>
          </a:p>
        </p:txBody>
      </p:sp>
      <p:pic>
        <p:nvPicPr>
          <p:cNvPr id="5" name="Picture 2" descr="D:\Belgelerim\Resimlerim\SUNU RESİMLERİ\DSCF3935.jpg"/>
          <p:cNvPicPr>
            <a:picLocks noChangeAspect="1" noChangeArrowheads="1"/>
          </p:cNvPicPr>
          <p:nvPr/>
        </p:nvPicPr>
        <p:blipFill>
          <a:blip r:embed="rId2" cstate="print"/>
          <a:srcRect/>
          <a:stretch>
            <a:fillRect/>
          </a:stretch>
        </p:blipFill>
        <p:spPr bwMode="auto">
          <a:xfrm>
            <a:off x="5105400" y="1447800"/>
            <a:ext cx="3600450" cy="4800600"/>
          </a:xfrm>
          <a:prstGeom prst="rect">
            <a:avLst/>
          </a:prstGeom>
          <a:ln>
            <a:noFill/>
          </a:ln>
          <a:effectLst>
            <a:outerShdw blurRad="190500" algn="tl" rotWithShape="0">
              <a:srgbClr val="000000">
                <a:alpha val="70000"/>
              </a:srgbClr>
            </a:outerShdw>
          </a:effec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6" name="Rectangle 5"/>
          <p:cNvSpPr/>
          <p:nvPr/>
        </p:nvSpPr>
        <p:spPr>
          <a:xfrm>
            <a:off x="228600" y="1828800"/>
            <a:ext cx="3124200" cy="19383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a:t>Çocuğun </a:t>
            </a:r>
            <a:r>
              <a:rPr lang="tr-TR" sz="3000" b="1" smtClean="0"/>
              <a:t>tıbbi </a:t>
            </a:r>
            <a:r>
              <a:rPr lang="tr-TR" sz="3000" b="1" dirty="0"/>
              <a:t>bakımının yapılmaması yada geciktirilmesi.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Evden kovulması</a:t>
            </a:r>
          </a:p>
        </p:txBody>
      </p:sp>
      <p:sp>
        <p:nvSpPr>
          <p:cNvPr id="10" name="Rectangle 9"/>
          <p:cNvSpPr/>
          <p:nvPr/>
        </p:nvSpPr>
        <p:spPr>
          <a:xfrm>
            <a:off x="228600" y="42672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Terk Edilmesi</a:t>
            </a:r>
          </a:p>
        </p:txBody>
      </p:sp>
      <p:sp>
        <p:nvSpPr>
          <p:cNvPr id="14" name="Rectangle 13"/>
          <p:cNvSpPr/>
          <p:nvPr/>
        </p:nvSpPr>
        <p:spPr>
          <a:xfrm>
            <a:off x="152400" y="52578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t>Beslenme-giyim ve temizliğinin yeterince sağlanmaması</a:t>
            </a:r>
          </a:p>
        </p:txBody>
      </p:sp>
      <p:sp>
        <p:nvSpPr>
          <p:cNvPr id="15" name="Rectangle 14"/>
          <p:cNvSpPr/>
          <p:nvPr/>
        </p:nvSpPr>
        <p:spPr>
          <a:xfrm>
            <a:off x="152400" y="60960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t>Güvenliğinin sağlanmaması ve tehlikeler maruz bırakılması</a:t>
            </a:r>
          </a:p>
        </p:txBody>
      </p:sp>
      <p:pic>
        <p:nvPicPr>
          <p:cNvPr id="5140" name="Picture 4" descr="D:\Belgelerim\Çalışma Dosyası\SUNU ÇALIŞMA\Cinsel İstismar\Resimler\Kopyası 1069764_89793209.jpg"/>
          <p:cNvPicPr>
            <a:picLocks noChangeAspect="1" noChangeArrowheads="1"/>
          </p:cNvPicPr>
          <p:nvPr/>
        </p:nvPicPr>
        <p:blipFill>
          <a:blip r:embed="rId2" cstate="print"/>
          <a:srcRect/>
          <a:stretch>
            <a:fillRect/>
          </a:stretch>
        </p:blipFill>
        <p:spPr bwMode="auto">
          <a:xfrm>
            <a:off x="3657600" y="1746250"/>
            <a:ext cx="5016500" cy="33655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2176463"/>
            <a:ext cx="5105400" cy="19383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lumMod val="95000"/>
                    <a:lumOff val="5000"/>
                  </a:schemeClr>
                </a:solidFill>
              </a:rPr>
              <a:t>Uzun süre başkalarının yanına bırakılması, bakımdan kaçınmak amacıyla sık sık kaldığı yerin değiştirilmesi.</a:t>
            </a:r>
          </a:p>
        </p:txBody>
      </p:sp>
      <p:sp>
        <p:nvSpPr>
          <p:cNvPr id="12" name="Rectangle 11"/>
          <p:cNvSpPr/>
          <p:nvPr/>
        </p:nvSpPr>
        <p:spPr>
          <a:xfrm>
            <a:off x="228600" y="4094163"/>
            <a:ext cx="5105400" cy="5540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Uzun süre yalnız bırakılması</a:t>
            </a:r>
          </a:p>
        </p:txBody>
      </p:sp>
      <p:sp>
        <p:nvSpPr>
          <p:cNvPr id="13" name="Rectangle 12"/>
          <p:cNvSpPr/>
          <p:nvPr/>
        </p:nvSpPr>
        <p:spPr>
          <a:xfrm>
            <a:off x="228600" y="4648200"/>
            <a:ext cx="5105400" cy="1016000"/>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Evde tehlikelere karşı korunmaması</a:t>
            </a:r>
          </a:p>
        </p:txBody>
      </p:sp>
      <p:pic>
        <p:nvPicPr>
          <p:cNvPr id="6158" name="Picture 2" descr="D:\Belgelerim\Çalışma Dosyası\SUNU ÇALIŞMA\Cinsel İstismar\Resimler\42-18270468.jpg"/>
          <p:cNvPicPr>
            <a:picLocks noChangeAspect="1" noChangeArrowheads="1"/>
          </p:cNvPicPr>
          <p:nvPr/>
        </p:nvPicPr>
        <p:blipFill>
          <a:blip r:embed="rId2" cstate="print"/>
          <a:srcRect/>
          <a:stretch>
            <a:fillRect/>
          </a:stretch>
        </p:blipFill>
        <p:spPr bwMode="auto">
          <a:xfrm>
            <a:off x="5715000" y="1900238"/>
            <a:ext cx="2895600" cy="434816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 EĞİTİMSEL İHMAL</a:t>
            </a:r>
          </a:p>
        </p:txBody>
      </p:sp>
      <p:sp>
        <p:nvSpPr>
          <p:cNvPr id="6" name="Rectangle 5"/>
          <p:cNvSpPr/>
          <p:nvPr/>
        </p:nvSpPr>
        <p:spPr>
          <a:xfrm>
            <a:off x="228600" y="1828800"/>
            <a:ext cx="4343400" cy="1938338"/>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Okuldan kaçmasını yineleyen çocuklara müdahale de  bulunulmaması.</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4343400" cy="1477963"/>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uygun olan yaşta gitmesi gereken okullara kaydedilmemesi</a:t>
            </a:r>
          </a:p>
        </p:txBody>
      </p:sp>
      <p:sp>
        <p:nvSpPr>
          <p:cNvPr id="14" name="Rectangle 13"/>
          <p:cNvSpPr/>
          <p:nvPr/>
        </p:nvSpPr>
        <p:spPr>
          <a:xfrm>
            <a:off x="228600" y="5334000"/>
            <a:ext cx="8686800" cy="1384995"/>
          </a:xfrm>
          <a:prstGeom prst="rect">
            <a:avLst/>
          </a:prstGeom>
          <a:solidFill>
            <a:schemeClr val="bg1"/>
          </a:solidFill>
          <a:ln w="76200">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rgbClr val="88160A"/>
                </a:solidFill>
              </a:rPr>
              <a:t>Çocuğun uzun süre nedensiz olarak okula gönderilmemesi ve öğrenimine uygun olmayan nedenlerle son verilmesi.</a:t>
            </a:r>
          </a:p>
        </p:txBody>
      </p:sp>
      <p:pic>
        <p:nvPicPr>
          <p:cNvPr id="7184" name="Picture 4" descr="D:\Belgelerim\Resimlerim\SUNU RESİMLERİ\YAZISIZ RESİMLER\DERS ÇALIŞMA VE DERSLER\DERS ÇALIŞMA 4\Kopyası IH074727.jpg"/>
          <p:cNvPicPr>
            <a:picLocks noChangeAspect="1" noChangeArrowheads="1"/>
          </p:cNvPicPr>
          <p:nvPr/>
        </p:nvPicPr>
        <p:blipFill>
          <a:blip r:embed="rId2" cstate="print"/>
          <a:srcRect/>
          <a:stretch>
            <a:fillRect/>
          </a:stretch>
        </p:blipFill>
        <p:spPr bwMode="auto">
          <a:xfrm>
            <a:off x="4724400" y="1905000"/>
            <a:ext cx="4152900" cy="2971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185010"/>
          </a:solidFill>
          <a:ln>
            <a:solidFill>
              <a:schemeClr val="tx1">
                <a:lumMod val="85000"/>
                <a:lumOff val="1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C) DUYGUSAL İHMAL</a:t>
            </a:r>
          </a:p>
        </p:txBody>
      </p:sp>
      <p:sp>
        <p:nvSpPr>
          <p:cNvPr id="6" name="Rectangle 5"/>
          <p:cNvSpPr/>
          <p:nvPr/>
        </p:nvSpPr>
        <p:spPr>
          <a:xfrm>
            <a:off x="228600" y="17526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Anne yada babanın yeterli sevgiyi göstermemesi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32004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ruhsal bakımının sağlanmasının reddedilmesi.</a:t>
            </a:r>
          </a:p>
        </p:txBody>
      </p:sp>
      <p:sp>
        <p:nvSpPr>
          <p:cNvPr id="10" name="Rectangle 9"/>
          <p:cNvSpPr/>
          <p:nvPr/>
        </p:nvSpPr>
        <p:spPr>
          <a:xfrm>
            <a:off x="152400" y="5108575"/>
            <a:ext cx="8686800" cy="1292225"/>
          </a:xfrm>
          <a:prstGeom prst="rect">
            <a:avLst/>
          </a:prstGeom>
          <a:ln w="76200">
            <a:solidFill>
              <a:srgbClr val="0D3F15"/>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2600" b="1" dirty="0"/>
              <a:t>Çocuğun alkol yada başka madde kullanmasına izin verilmesi. Eşlerden birinin çocuğu kötüye kullanması, diğerinin izin vermesi.</a:t>
            </a:r>
          </a:p>
        </p:txBody>
      </p:sp>
      <p:pic>
        <p:nvPicPr>
          <p:cNvPr id="8206" name="Picture 3" descr="D:\Belgelerim\Resimlerim\SUNU RESİMLERİ\YAZISIZ RESİMLER\AİLE VE ÇOCUK\BABA VE ÇOCUK\Kopyası 42-15322899.jpg"/>
          <p:cNvPicPr>
            <a:picLocks noChangeAspect="1" noChangeArrowheads="1"/>
          </p:cNvPicPr>
          <p:nvPr/>
        </p:nvPicPr>
        <p:blipFill>
          <a:blip r:embed="rId2" cstate="print"/>
          <a:srcRect/>
          <a:stretch>
            <a:fillRect/>
          </a:stretch>
        </p:blipFill>
        <p:spPr bwMode="auto">
          <a:xfrm>
            <a:off x="4635500" y="1752600"/>
            <a:ext cx="4127500" cy="32004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458200" cy="1169551"/>
          </a:xfrm>
          <a:prstGeom prst="rect">
            <a:avLst/>
          </a:prstGeom>
          <a:solidFill>
            <a:schemeClr val="accent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3500" b="1" dirty="0"/>
              <a:t>İHMALE UĞRAMIŞ ÇOCUKLARDA  GÖZLEMLENEN DAVRANIŞLAR.</a:t>
            </a:r>
          </a:p>
        </p:txBody>
      </p:sp>
      <p:sp>
        <p:nvSpPr>
          <p:cNvPr id="10" name="Rectangle 9"/>
          <p:cNvSpPr/>
          <p:nvPr/>
        </p:nvSpPr>
        <p:spPr>
          <a:xfrm>
            <a:off x="304800" y="4999038"/>
            <a:ext cx="8382000" cy="1477962"/>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000" b="1" dirty="0">
                <a:solidFill>
                  <a:schemeClr val="tx1">
                    <a:lumMod val="95000"/>
                    <a:lumOff val="5000"/>
                  </a:schemeClr>
                </a:solidFill>
                <a:latin typeface="+mn-lt"/>
              </a:rPr>
              <a:t>Güvensiz bağlanma davranışı</a:t>
            </a:r>
          </a:p>
          <a:p>
            <a:pPr algn="ctr" fontAlgn="auto">
              <a:spcBef>
                <a:spcPts val="0"/>
              </a:spcBef>
              <a:spcAft>
                <a:spcPts val="0"/>
              </a:spcAft>
              <a:defRPr/>
            </a:pPr>
            <a:r>
              <a:rPr lang="tr-TR" sz="3000" b="1" dirty="0">
                <a:solidFill>
                  <a:schemeClr val="tx1">
                    <a:lumMod val="95000"/>
                    <a:lumOff val="5000"/>
                  </a:schemeClr>
                </a:solidFill>
                <a:latin typeface="+mn-lt"/>
              </a:rPr>
              <a:t>Kolay hayal kırıklığı olma (Früste)</a:t>
            </a:r>
          </a:p>
          <a:p>
            <a:pPr algn="ctr" fontAlgn="auto">
              <a:spcBef>
                <a:spcPts val="0"/>
              </a:spcBef>
              <a:spcAft>
                <a:spcPts val="0"/>
              </a:spcAft>
              <a:defRPr/>
            </a:pPr>
            <a:r>
              <a:rPr lang="tr-TR" sz="3000" b="1" dirty="0">
                <a:solidFill>
                  <a:schemeClr val="tx1">
                    <a:lumMod val="95000"/>
                    <a:lumOff val="5000"/>
                  </a:schemeClr>
                </a:solidFill>
                <a:latin typeface="+mn-lt"/>
              </a:rPr>
              <a:t>Benlik Saygısı düşüklüğü</a:t>
            </a:r>
          </a:p>
        </p:txBody>
      </p:sp>
      <p:pic>
        <p:nvPicPr>
          <p:cNvPr id="9222" name="Picture 4" descr="D:\Belgelerim\Çalışma Dosyası\SUNU ÇALIŞMA\Cinsel İstismar\Resimler\42-17799453.jpg"/>
          <p:cNvPicPr>
            <a:picLocks noChangeAspect="1" noChangeArrowheads="1"/>
          </p:cNvPicPr>
          <p:nvPr/>
        </p:nvPicPr>
        <p:blipFill>
          <a:blip r:embed="rId2" cstate="print"/>
          <a:srcRect/>
          <a:stretch>
            <a:fillRect/>
          </a:stretch>
        </p:blipFill>
        <p:spPr bwMode="auto">
          <a:xfrm>
            <a:off x="4724400" y="1524000"/>
            <a:ext cx="3706813" cy="2971800"/>
          </a:xfrm>
          <a:prstGeom prst="rect">
            <a:avLst/>
          </a:prstGeom>
          <a:noFill/>
          <a:ln w="9525">
            <a:noFill/>
            <a:miter lim="800000"/>
            <a:headEnd/>
            <a:tailEnd/>
          </a:ln>
        </p:spPr>
      </p:pic>
      <p:sp>
        <p:nvSpPr>
          <p:cNvPr id="6" name="Rectangle 5"/>
          <p:cNvSpPr/>
          <p:nvPr/>
        </p:nvSpPr>
        <p:spPr>
          <a:xfrm>
            <a:off x="304800" y="1447800"/>
            <a:ext cx="3886200" cy="3324225"/>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500" b="1" dirty="0">
                <a:solidFill>
                  <a:schemeClr val="tx1">
                    <a:lumMod val="95000"/>
                    <a:lumOff val="5000"/>
                  </a:schemeClr>
                </a:solidFill>
                <a:latin typeface="+mn-lt"/>
              </a:rPr>
              <a:t>Esnek olamama.</a:t>
            </a:r>
          </a:p>
          <a:p>
            <a:pPr algn="ctr" fontAlgn="auto">
              <a:spcBef>
                <a:spcPts val="0"/>
              </a:spcBef>
              <a:spcAft>
                <a:spcPts val="0"/>
              </a:spcAft>
              <a:defRPr/>
            </a:pPr>
            <a:r>
              <a:rPr lang="tr-TR" sz="3500" b="1" dirty="0">
                <a:solidFill>
                  <a:srgbClr val="C00000"/>
                </a:solidFill>
                <a:latin typeface="+mn-lt"/>
              </a:rPr>
              <a:t>Öğrenime gerekli ilgiyi göstermeme.</a:t>
            </a:r>
          </a:p>
          <a:p>
            <a:pPr algn="ctr" fontAlgn="auto">
              <a:spcBef>
                <a:spcPts val="0"/>
              </a:spcBef>
              <a:spcAft>
                <a:spcPts val="0"/>
              </a:spcAft>
              <a:defRPr/>
            </a:pPr>
            <a:r>
              <a:rPr lang="tr-TR" sz="3500" b="1" dirty="0">
                <a:solidFill>
                  <a:schemeClr val="tx1">
                    <a:lumMod val="95000"/>
                    <a:lumOff val="5000"/>
                  </a:schemeClr>
                </a:solidFill>
                <a:latin typeface="+mn-lt"/>
              </a:rPr>
              <a:t>Dikkat Problemleri.</a:t>
            </a:r>
          </a:p>
          <a:p>
            <a:pPr algn="ctr" fontAlgn="auto">
              <a:spcBef>
                <a:spcPts val="0"/>
              </a:spcBef>
              <a:spcAft>
                <a:spcPts val="0"/>
              </a:spcAft>
              <a:defRPr/>
            </a:pPr>
            <a:r>
              <a:rPr lang="tr-TR" sz="3500" b="1" dirty="0">
                <a:solidFill>
                  <a:srgbClr val="C00000"/>
                </a:solidFill>
                <a:latin typeface="+mn-lt"/>
              </a:rPr>
              <a:t>Sosyal izalasyon.</a:t>
            </a:r>
          </a:p>
          <a:p>
            <a:pPr algn="ctr" fontAlgn="auto">
              <a:spcBef>
                <a:spcPts val="0"/>
              </a:spcBef>
              <a:spcAft>
                <a:spcPts val="0"/>
              </a:spcAft>
              <a:defRPr/>
            </a:pPr>
            <a:r>
              <a:rPr lang="tr-TR" sz="3500" b="1" dirty="0">
                <a:solidFill>
                  <a:schemeClr val="tx1">
                    <a:lumMod val="95000"/>
                    <a:lumOff val="5000"/>
                  </a:schemeClr>
                </a:solidFill>
                <a:latin typeface="+mn-lt"/>
              </a:rPr>
              <a:t>Agresif davranışlar.</a:t>
            </a: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898</Words>
  <Application>Microsoft Office PowerPoint</Application>
  <PresentationFormat>Ekran Gösterisi (4:3)</PresentationFormat>
  <Paragraphs>93</Paragraphs>
  <Slides>31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Arial</vt:lpstr>
      <vt:lpstr>Calibri</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Saftekin Rehberlik</cp:lastModifiedBy>
  <cp:revision>380</cp:revision>
  <dcterms:created xsi:type="dcterms:W3CDTF">2006-08-16T00:00:00Z</dcterms:created>
  <dcterms:modified xsi:type="dcterms:W3CDTF">2017-12-04T04:29:48Z</dcterms:modified>
</cp:coreProperties>
</file>